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2" r:id="rId3"/>
    <p:sldId id="263" r:id="rId4"/>
    <p:sldId id="261" r:id="rId5"/>
    <p:sldId id="257" r:id="rId6"/>
    <p:sldId id="264" r:id="rId7"/>
    <p:sldId id="258" r:id="rId8"/>
    <p:sldId id="265" r:id="rId9"/>
    <p:sldId id="266" r:id="rId10"/>
    <p:sldId id="274" r:id="rId11"/>
    <p:sldId id="275" r:id="rId12"/>
    <p:sldId id="269" r:id="rId13"/>
    <p:sldId id="272" r:id="rId14"/>
    <p:sldId id="273" r:id="rId15"/>
    <p:sldId id="270" r:id="rId16"/>
    <p:sldId id="276" r:id="rId17"/>
    <p:sldId id="267" r:id="rId18"/>
    <p:sldId id="268" r:id="rId19"/>
    <p:sldId id="278" r:id="rId20"/>
    <p:sldId id="277" r:id="rId21"/>
    <p:sldId id="259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91" autoAdjust="0"/>
  </p:normalViewPr>
  <p:slideViewPr>
    <p:cSldViewPr snapToGrid="0" snapToObjects="1">
      <p:cViewPr varScale="1">
        <p:scale>
          <a:sx n="197" d="100"/>
          <a:sy n="197" d="100"/>
        </p:scale>
        <p:origin x="-7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5F17B-8005-7945-A156-40101F5569A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28652-83A7-B24B-B692-963FDB861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4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Bob and John for working on the Expense side of</a:t>
            </a:r>
            <a:r>
              <a:rPr lang="en-US" baseline="0" dirty="0" smtClean="0"/>
              <a:t> the Budget </a:t>
            </a:r>
            <a:r>
              <a:rPr lang="mr-IN" baseline="0" dirty="0" smtClean="0"/>
              <a:t>–</a:t>
            </a:r>
            <a:r>
              <a:rPr lang="en-US" baseline="0" dirty="0" smtClean="0"/>
              <a:t> now for the Revenue side.  Let’ take an in depth look at our sources of revenue, past performance and determine future goals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28652-83A7-B24B-B692-963FDB8611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71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</a:t>
            </a:r>
            <a:r>
              <a:rPr lang="en-US" baseline="0" dirty="0" smtClean="0"/>
              <a:t> out key events in order of revenue generation. Now let’s break it down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28652-83A7-B24B-B692-963FDB8611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5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Expenses water,</a:t>
            </a:r>
            <a:r>
              <a:rPr lang="en-US" baseline="0" dirty="0" smtClean="0"/>
              <a:t> burritos, shirts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28652-83A7-B24B-B692-963FDB8611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7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range</a:t>
            </a:r>
            <a:r>
              <a:rPr lang="en-US" baseline="0" dirty="0" smtClean="0"/>
              <a:t> from 20K Whole Foods to $180</a:t>
            </a:r>
            <a:r>
              <a:rPr lang="mr-IN" baseline="0" dirty="0" smtClean="0"/>
              <a:t>…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28652-83A7-B24B-B692-963FDB8611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34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Lots of crossover here with our events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ie</a:t>
            </a:r>
            <a:r>
              <a:rPr lang="en-US" dirty="0" smtClean="0"/>
              <a:t> the </a:t>
            </a:r>
            <a:r>
              <a:rPr lang="en-US" dirty="0" err="1" smtClean="0"/>
              <a:t>crowdfunding</a:t>
            </a:r>
            <a:r>
              <a:rPr lang="en-US" baseline="0" dirty="0" smtClean="0"/>
              <a:t> part of CM and Elephant Rock,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28652-83A7-B24B-B692-963FDB8611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61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Lots of crossover here</a:t>
            </a:r>
            <a:r>
              <a:rPr lang="en-US" baseline="0" dirty="0" smtClean="0"/>
              <a:t> with events.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28652-83A7-B24B-B692-963FDB8611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72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Guessing 5 year grant at 20,000 year </a:t>
            </a:r>
            <a:r>
              <a:rPr lang="mr-IN" dirty="0" smtClean="0"/>
              <a:t>–</a:t>
            </a:r>
            <a:r>
              <a:rPr lang="en-US" dirty="0" smtClean="0"/>
              <a:t> Key</a:t>
            </a:r>
          </a:p>
          <a:p>
            <a:r>
              <a:rPr lang="en-US" dirty="0" smtClean="0"/>
              <a:t>School Sponsors </a:t>
            </a:r>
            <a:r>
              <a:rPr lang="mr-IN" dirty="0" smtClean="0"/>
              <a:t>–</a:t>
            </a:r>
            <a:r>
              <a:rPr lang="en-US" dirty="0" smtClean="0"/>
              <a:t> The CE Shop $20K, Prime Source Staffing,</a:t>
            </a:r>
            <a:r>
              <a:rPr lang="en-US" baseline="0" dirty="0" smtClean="0"/>
              <a:t> $20K  - Prospects </a:t>
            </a:r>
            <a:r>
              <a:rPr lang="mr-IN" baseline="0" dirty="0" smtClean="0"/>
              <a:t>–</a:t>
            </a:r>
            <a:r>
              <a:rPr lang="en-US" baseline="0" dirty="0" smtClean="0"/>
              <a:t> IMA,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28652-83A7-B24B-B692-963FDB8611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00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28652-83A7-B24B-B692-963FDB8611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27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Bob donated shirts </a:t>
            </a:r>
            <a:r>
              <a:rPr lang="en-US" baseline="0" dirty="0" smtClean="0"/>
              <a:t>last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28652-83A7-B24B-B692-963FDB8611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1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package" Target="../embeddings/Microsoft_Excel_Sheet1.xlsx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FFT 2018/19 Fundraising Report &amp;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June 16, 2018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“</a:t>
            </a:r>
            <a:r>
              <a:rPr lang="en-US" dirty="0"/>
              <a:t>The definition of insanity is doing the same thing over and over and expecting different results”</a:t>
            </a:r>
          </a:p>
        </p:txBody>
      </p:sp>
    </p:spTree>
    <p:extLst>
      <p:ext uri="{BB962C8B-B14F-4D97-AF65-F5344CB8AC3E}">
        <p14:creationId xmlns:p14="http://schemas.microsoft.com/office/powerpoint/2010/main" val="46644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Donors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Recurring Donors info</a:t>
            </a:r>
          </a:p>
          <a:p>
            <a:r>
              <a:rPr lang="en-US" dirty="0" smtClean="0"/>
              <a:t>Total number of donors by year</a:t>
            </a:r>
          </a:p>
          <a:p>
            <a:r>
              <a:rPr lang="en-US" dirty="0" smtClean="0"/>
              <a:t>Average donation amount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19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Donors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Emphasis on donations for Corporate Teams who volunteer</a:t>
            </a:r>
          </a:p>
          <a:p>
            <a:r>
              <a:rPr lang="en-US" dirty="0" smtClean="0"/>
              <a:t>Adopt-A-School</a:t>
            </a:r>
          </a:p>
          <a:p>
            <a:r>
              <a:rPr lang="en-US" dirty="0" smtClean="0"/>
              <a:t>Internal company events to benefit FFT</a:t>
            </a:r>
          </a:p>
          <a:p>
            <a:r>
              <a:rPr lang="en-US" dirty="0" smtClean="0"/>
              <a:t>Continue to develop materials, messaging etc. to enable our supporters to share our message</a:t>
            </a:r>
          </a:p>
          <a:p>
            <a:r>
              <a:rPr lang="en-US" dirty="0" smtClean="0"/>
              <a:t>Develop/refine packaged options for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5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Grant History</a:t>
            </a:r>
          </a:p>
          <a:p>
            <a:r>
              <a:rPr lang="en-US" dirty="0" smtClean="0"/>
              <a:t>Grant Forecast</a:t>
            </a:r>
          </a:p>
          <a:p>
            <a:r>
              <a:rPr lang="en-US" dirty="0" smtClean="0"/>
              <a:t>Grant Strategy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11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Hired JVA Consulting to create a Colorado Common Grant Template and to research grant prospects.  Delivered in May.</a:t>
            </a:r>
          </a:p>
          <a:p>
            <a:r>
              <a:rPr lang="en-US" dirty="0" smtClean="0"/>
              <a:t>Identified 4 grants to assign to JVA for submission</a:t>
            </a:r>
          </a:p>
          <a:p>
            <a:r>
              <a:rPr lang="en-US" dirty="0" smtClean="0"/>
              <a:t>Organized grant committee </a:t>
            </a:r>
            <a:r>
              <a:rPr lang="mr-IN" dirty="0" smtClean="0"/>
              <a:t>–</a:t>
            </a:r>
            <a:r>
              <a:rPr lang="en-US" dirty="0" smtClean="0"/>
              <a:t> created process, calendar, </a:t>
            </a:r>
          </a:p>
          <a:p>
            <a:pPr lvl="1"/>
            <a:r>
              <a:rPr lang="en-US" dirty="0" smtClean="0"/>
              <a:t>Ben </a:t>
            </a:r>
            <a:r>
              <a:rPr lang="en-US" dirty="0" err="1" smtClean="0"/>
              <a:t>Waymire</a:t>
            </a:r>
            <a:endParaRPr lang="en-US" dirty="0" smtClean="0"/>
          </a:p>
          <a:p>
            <a:pPr lvl="1"/>
            <a:r>
              <a:rPr lang="en-US" dirty="0" smtClean="0"/>
              <a:t>Nirav Shah</a:t>
            </a:r>
          </a:p>
          <a:p>
            <a:pPr lvl="1"/>
            <a:r>
              <a:rPr lang="en-US" dirty="0" err="1" smtClean="0"/>
              <a:t>Mellanie</a:t>
            </a:r>
            <a:r>
              <a:rPr lang="en-US" dirty="0" smtClean="0"/>
              <a:t> </a:t>
            </a:r>
            <a:r>
              <a:rPr lang="en-US" dirty="0" err="1" smtClean="0"/>
              <a:t>Barnier</a:t>
            </a:r>
            <a:endParaRPr lang="en-US" dirty="0" smtClean="0"/>
          </a:p>
          <a:p>
            <a:pPr lvl="1"/>
            <a:r>
              <a:rPr lang="en-US" dirty="0" smtClean="0"/>
              <a:t>Jeane Larkins</a:t>
            </a: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7789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Strategy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Continue process with JVA on 4 grants</a:t>
            </a:r>
          </a:p>
          <a:p>
            <a:pPr lvl="1"/>
            <a:r>
              <a:rPr lang="en-US" dirty="0" smtClean="0"/>
              <a:t>Assign other grant prospects to committee members</a:t>
            </a:r>
          </a:p>
          <a:p>
            <a:pPr lvl="1"/>
            <a:r>
              <a:rPr lang="en-US" dirty="0" smtClean="0"/>
              <a:t>Utilize grant tracking available in </a:t>
            </a:r>
            <a:r>
              <a:rPr lang="en-US" dirty="0" err="1" smtClean="0"/>
              <a:t>Salesforce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Maintain accurate grant calendar to track prospects, progress and wins/losses</a:t>
            </a:r>
          </a:p>
          <a:p>
            <a:pPr lvl="1"/>
            <a:r>
              <a:rPr lang="en-US" dirty="0" smtClean="0"/>
              <a:t>Create a plan for future in-house grant research</a:t>
            </a:r>
          </a:p>
          <a:p>
            <a:pPr lvl="1"/>
            <a:r>
              <a:rPr lang="en-US" dirty="0" smtClean="0"/>
              <a:t>Meet grant goals for 2018/19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5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Important!!!!</a:t>
            </a:r>
          </a:p>
          <a:p>
            <a:pPr lvl="1"/>
            <a:r>
              <a:rPr lang="en-US" dirty="0" smtClean="0"/>
              <a:t>Our promise to underwrite operating expenses</a:t>
            </a:r>
          </a:p>
          <a:p>
            <a:pPr lvl="1"/>
            <a:r>
              <a:rPr lang="en-US" dirty="0" smtClean="0"/>
              <a:t>Grant funders expect 100% as a sign of a healthy board and organization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49250" lvl="1" indent="0">
              <a:buNone/>
            </a:pPr>
            <a:r>
              <a:rPr lang="en-US" b="1" dirty="0" smtClean="0"/>
              <a:t>Goal - $35,000 </a:t>
            </a:r>
            <a:r>
              <a:rPr lang="mr-IN" b="1" dirty="0" smtClean="0"/>
              <a:t>–</a:t>
            </a:r>
            <a:r>
              <a:rPr lang="en-US" b="1" dirty="0" smtClean="0"/>
              <a:t> Does this cover our administrative expenses?</a:t>
            </a:r>
          </a:p>
          <a:p>
            <a:pPr lvl="1"/>
            <a:endParaRPr lang="en-US" dirty="0" smtClean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8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2018/19 Commitments &amp; Prospects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figure grant verbal commitment from Key</a:t>
            </a:r>
          </a:p>
          <a:p>
            <a:r>
              <a:rPr lang="en-US" dirty="0" smtClean="0"/>
              <a:t>Strong commitments from The CE Shop, </a:t>
            </a:r>
            <a:r>
              <a:rPr lang="en-US" dirty="0" err="1" smtClean="0"/>
              <a:t>PrimeSource</a:t>
            </a:r>
            <a:r>
              <a:rPr lang="en-US" dirty="0" smtClean="0"/>
              <a:t> Staffing</a:t>
            </a:r>
          </a:p>
          <a:p>
            <a:r>
              <a:rPr lang="en-US" dirty="0" smtClean="0"/>
              <a:t>VISA is working on this year’s gift </a:t>
            </a:r>
            <a:r>
              <a:rPr lang="mr-IN" dirty="0" smtClean="0"/>
              <a:t>–</a:t>
            </a:r>
            <a:r>
              <a:rPr lang="en-US" dirty="0" smtClean="0"/>
              <a:t> locally committed, changes to philanthropy program at the headquarter level</a:t>
            </a:r>
          </a:p>
          <a:p>
            <a:r>
              <a:rPr lang="en-US" dirty="0" smtClean="0"/>
              <a:t>Steady commitment from corporate sponsors </a:t>
            </a:r>
            <a:r>
              <a:rPr lang="en-US" dirty="0" err="1" smtClean="0"/>
              <a:t>ie</a:t>
            </a:r>
            <a:r>
              <a:rPr lang="en-US" dirty="0" smtClean="0"/>
              <a:t> Galloway, </a:t>
            </a:r>
            <a:r>
              <a:rPr lang="en-US" dirty="0" err="1" smtClean="0"/>
              <a:t>Waner</a:t>
            </a:r>
            <a:r>
              <a:rPr lang="en-US" dirty="0" smtClean="0"/>
              <a:t>, </a:t>
            </a:r>
            <a:r>
              <a:rPr lang="en-US" dirty="0" err="1" smtClean="0"/>
              <a:t>Adolfson</a:t>
            </a:r>
            <a:r>
              <a:rPr lang="en-US" dirty="0" smtClean="0"/>
              <a:t> Peterson, Fresca Foods, </a:t>
            </a:r>
          </a:p>
          <a:p>
            <a:r>
              <a:rPr lang="en-US" dirty="0" err="1" smtClean="0"/>
              <a:t>CoBiz</a:t>
            </a:r>
            <a:r>
              <a:rPr lang="en-US" dirty="0" smtClean="0"/>
              <a:t> Bash or large donation</a:t>
            </a:r>
          </a:p>
        </p:txBody>
      </p:sp>
    </p:spTree>
    <p:extLst>
      <p:ext uri="{BB962C8B-B14F-4D97-AF65-F5344CB8AC3E}">
        <p14:creationId xmlns:p14="http://schemas.microsoft.com/office/powerpoint/2010/main" val="3969156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Revenue 2018/19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Individual - $325,000</a:t>
            </a:r>
          </a:p>
          <a:p>
            <a:r>
              <a:rPr lang="en-US" dirty="0" smtClean="0"/>
              <a:t>Corporate - $225,000</a:t>
            </a:r>
          </a:p>
          <a:p>
            <a:r>
              <a:rPr lang="en-US" dirty="0" smtClean="0"/>
              <a:t>Board - $35,000</a:t>
            </a:r>
          </a:p>
          <a:p>
            <a:r>
              <a:rPr lang="en-US" dirty="0" smtClean="0"/>
              <a:t>Grants $60,000</a:t>
            </a:r>
          </a:p>
          <a:p>
            <a:pPr lvl="1"/>
            <a:r>
              <a:rPr lang="en-US" dirty="0" smtClean="0"/>
              <a:t>Corporate - $10,000</a:t>
            </a:r>
          </a:p>
          <a:p>
            <a:pPr lvl="1"/>
            <a:r>
              <a:rPr lang="en-US" dirty="0" smtClean="0"/>
              <a:t>Foundation - $40,000</a:t>
            </a:r>
          </a:p>
          <a:p>
            <a:pPr lvl="1"/>
            <a:r>
              <a:rPr lang="en-US" dirty="0" err="1" smtClean="0"/>
              <a:t>NonProfit</a:t>
            </a:r>
            <a:r>
              <a:rPr lang="en-US" dirty="0" smtClean="0"/>
              <a:t>- $10,000</a:t>
            </a:r>
          </a:p>
          <a:p>
            <a:r>
              <a:rPr lang="en-US" dirty="0" smtClean="0"/>
              <a:t>Events - $150,000</a:t>
            </a:r>
          </a:p>
          <a:p>
            <a:r>
              <a:rPr lang="en-US" dirty="0" smtClean="0"/>
              <a:t>Other</a:t>
            </a:r>
          </a:p>
          <a:p>
            <a:r>
              <a:rPr lang="en-US" dirty="0" smtClean="0"/>
              <a:t>Is there a gap?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45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r>
              <a:rPr lang="en-US" dirty="0" smtClean="0"/>
              <a:t>to hit 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Strategy/Financial Plan for each event</a:t>
            </a:r>
          </a:p>
          <a:p>
            <a:pPr marL="0" indent="0">
              <a:buNone/>
            </a:pPr>
            <a:r>
              <a:rPr lang="en-US" dirty="0" smtClean="0"/>
              <a:t>Continue to Build through </a:t>
            </a:r>
            <a:r>
              <a:rPr lang="en-US" dirty="0" err="1" smtClean="0"/>
              <a:t>Salesforce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	Track donor activity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Continue to engage volunteers to help us raise funds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Communication Plan</a:t>
            </a:r>
          </a:p>
          <a:p>
            <a:pPr lvl="1"/>
            <a:r>
              <a:rPr lang="en-US" dirty="0" smtClean="0"/>
              <a:t>Social Media Calendar</a:t>
            </a:r>
          </a:p>
          <a:p>
            <a:pPr lvl="1"/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Messaging at volunteer events</a:t>
            </a:r>
          </a:p>
          <a:p>
            <a:pPr lvl="1"/>
            <a:r>
              <a:rPr lang="en-US" dirty="0" smtClean="0"/>
              <a:t>Printed promotional materials </a:t>
            </a:r>
          </a:p>
        </p:txBody>
      </p:sp>
    </p:spTree>
    <p:extLst>
      <p:ext uri="{BB962C8B-B14F-4D97-AF65-F5344CB8AC3E}">
        <p14:creationId xmlns:p14="http://schemas.microsoft.com/office/powerpoint/2010/main" val="3720764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potential fundraising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Helping Habit </a:t>
            </a:r>
            <a:r>
              <a:rPr lang="mr-IN" dirty="0" smtClean="0"/>
              <a:t>–</a:t>
            </a:r>
            <a:r>
              <a:rPr lang="en-US" dirty="0" smtClean="0"/>
              <a:t> donation portal on volunteer pages</a:t>
            </a:r>
          </a:p>
          <a:p>
            <a:r>
              <a:rPr lang="en-US" dirty="0" smtClean="0"/>
              <a:t>Spare Change app</a:t>
            </a:r>
          </a:p>
          <a:p>
            <a:r>
              <a:rPr lang="en-US" dirty="0" smtClean="0"/>
              <a:t>Donate your vehicle program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7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</a:t>
            </a:r>
          </a:p>
          <a:p>
            <a:r>
              <a:rPr lang="en-US" dirty="0" smtClean="0"/>
              <a:t>Corporate</a:t>
            </a:r>
          </a:p>
          <a:p>
            <a:r>
              <a:rPr lang="en-US" dirty="0" smtClean="0"/>
              <a:t>Board </a:t>
            </a:r>
          </a:p>
          <a:p>
            <a:r>
              <a:rPr lang="en-US" dirty="0" smtClean="0"/>
              <a:t>Grants</a:t>
            </a:r>
          </a:p>
          <a:p>
            <a:r>
              <a:rPr lang="en-US" dirty="0" smtClean="0"/>
              <a:t>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13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&amp; Refine Recognition Strategies </a:t>
            </a:r>
          </a:p>
          <a:p>
            <a:r>
              <a:rPr lang="en-US" dirty="0" smtClean="0"/>
              <a:t>Utilize the power of data(SF) to target asks</a:t>
            </a:r>
          </a:p>
          <a:p>
            <a:r>
              <a:rPr lang="en-US" dirty="0" smtClean="0"/>
              <a:t>Ensure the communications plan is reflective of our fundraising goals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8967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Colfax Marathon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Revenue</a:t>
            </a:r>
          </a:p>
          <a:p>
            <a:r>
              <a:rPr lang="en-US" dirty="0" smtClean="0"/>
              <a:t>Exposure/Free Publicity</a:t>
            </a:r>
          </a:p>
          <a:p>
            <a:r>
              <a:rPr lang="en-US" dirty="0" smtClean="0"/>
              <a:t>Our donor expect us to be there</a:t>
            </a:r>
          </a:p>
          <a:p>
            <a:r>
              <a:rPr lang="en-US" dirty="0" smtClean="0"/>
              <a:t>Donor contact at a fun event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Expense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tshirts</a:t>
            </a:r>
            <a:r>
              <a:rPr lang="en-US" dirty="0" smtClean="0"/>
              <a:t>, burritos, water</a:t>
            </a:r>
          </a:p>
          <a:p>
            <a:r>
              <a:rPr lang="en-US" dirty="0" smtClean="0"/>
              <a:t>Time &amp; Resources</a:t>
            </a:r>
          </a:p>
          <a:p>
            <a:r>
              <a:rPr lang="en-US" dirty="0" smtClean="0"/>
              <a:t>Tough to get runners to fundraise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794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Colfax Marathon Strategies</a:t>
            </a:r>
            <a:endParaRPr lang="en-US" dirty="0"/>
          </a:p>
        </p:txBody>
      </p:sp>
      <p:pic>
        <p:nvPicPr>
          <p:cNvPr id="10" name="Content Placeholder 9" descr="IMG_1346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7" r="13727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Volunteer to Coordinate</a:t>
            </a:r>
          </a:p>
          <a:p>
            <a:r>
              <a:rPr lang="en-US" dirty="0" smtClean="0"/>
              <a:t>More/Targeted Social Media coverage</a:t>
            </a:r>
          </a:p>
          <a:p>
            <a:r>
              <a:rPr lang="en-US" dirty="0" smtClean="0"/>
              <a:t>Personalized outreach to previous runners</a:t>
            </a:r>
          </a:p>
          <a:p>
            <a:r>
              <a:rPr lang="en-US" dirty="0" smtClean="0"/>
              <a:t>Targeted message to corporate volunteer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20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Rock-A-Belly</a:t>
            </a:r>
          </a:p>
          <a:p>
            <a:r>
              <a:rPr lang="en-US" dirty="0"/>
              <a:t>Colorado Gives Day</a:t>
            </a:r>
          </a:p>
          <a:p>
            <a:r>
              <a:rPr lang="en-US" dirty="0" smtClean="0"/>
              <a:t>Del </a:t>
            </a:r>
            <a:r>
              <a:rPr lang="en-US" dirty="0"/>
              <a:t>Frisco Golf Experience</a:t>
            </a:r>
          </a:p>
          <a:p>
            <a:r>
              <a:rPr lang="en-US" dirty="0" smtClean="0"/>
              <a:t>Colfax Marathon</a:t>
            </a:r>
          </a:p>
          <a:p>
            <a:r>
              <a:rPr lang="en-US" dirty="0" smtClean="0"/>
              <a:t>Elephant Rock Ride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5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Rock-A-Belly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158782"/>
              </p:ext>
            </p:extLst>
          </p:nvPr>
        </p:nvGraphicFramePr>
        <p:xfrm>
          <a:off x="780528" y="2530100"/>
          <a:ext cx="7610475" cy="260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095"/>
                <a:gridCol w="1522095"/>
                <a:gridCol w="1522095"/>
                <a:gridCol w="1522095"/>
                <a:gridCol w="152209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Expenses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Sponsorship Revenue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Ticket Sale/Donation Revenue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RAB Net Proceeds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44,172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95,350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79,204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66,794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95,577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54,850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48,394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91,399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2018/19 </a:t>
                      </a:r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Goal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08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5451"/>
            <a:ext cx="8913813" cy="914400"/>
          </a:xfrm>
        </p:spPr>
        <p:txBody>
          <a:bodyPr/>
          <a:lstStyle/>
          <a:p>
            <a:r>
              <a:rPr lang="en-US" dirty="0" smtClean="0"/>
              <a:t>Colorado Gives Day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974904"/>
              </p:ext>
            </p:extLst>
          </p:nvPr>
        </p:nvGraphicFramePr>
        <p:xfrm>
          <a:off x="489054" y="1814606"/>
          <a:ext cx="7812068" cy="4055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807"/>
                <a:gridCol w="726626"/>
                <a:gridCol w="726626"/>
                <a:gridCol w="726626"/>
                <a:gridCol w="726626"/>
                <a:gridCol w="726626"/>
                <a:gridCol w="726626"/>
                <a:gridCol w="726626"/>
                <a:gridCol w="726626"/>
                <a:gridCol w="1069253"/>
              </a:tblGrid>
              <a:tr h="59018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Increase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Incentive Fund share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Processing fees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CG Donors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Increase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Returning Donors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CG Donors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Donation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CG Total Donations</a:t>
                      </a:r>
                    </a:p>
                  </a:txBody>
                  <a:tcPr marL="12700" marR="12700" marT="12700" marB="0" anchor="b"/>
                </a:tc>
              </a:tr>
              <a:tr h="335278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35278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$801.15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$401.96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$363.88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$25,108.00</a:t>
                      </a:r>
                    </a:p>
                  </a:txBody>
                  <a:tcPr marL="12700" marR="12700" marT="12700" marB="0" anchor="b"/>
                </a:tc>
              </a:tr>
              <a:tr h="335278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$3,632.76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$1,557.01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$1,230.81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$84,926.00</a:t>
                      </a:r>
                    </a:p>
                  </a:txBody>
                  <a:tcPr marL="12700" marR="12700" marT="12700" marB="0" anchor="b"/>
                </a:tc>
              </a:tr>
              <a:tr h="342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 (Adjusted)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$44,926.00</a:t>
                      </a:r>
                    </a:p>
                  </a:txBody>
                  <a:tcPr marL="12700" marR="12700" marT="12700" marB="0" anchor="b"/>
                </a:tc>
              </a:tr>
              <a:tr h="335278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42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  <a:r>
                        <a:rPr lang="mr-I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mr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$276.18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$67,389.00</a:t>
                      </a:r>
                    </a:p>
                  </a:txBody>
                  <a:tcPr marL="12700" marR="12700" marT="12700" marB="0" anchor="b"/>
                </a:tc>
              </a:tr>
              <a:tr h="335278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35278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35278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35278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92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 Frisco Golf Experience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077473"/>
              </p:ext>
            </p:extLst>
          </p:nvPr>
        </p:nvGraphicFramePr>
        <p:xfrm>
          <a:off x="2116075" y="2595563"/>
          <a:ext cx="42880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326"/>
                <a:gridCol w="2978714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Revenue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35,150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50,651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41,412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2018/19 Goal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8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Colfax Marathon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298890"/>
              </p:ext>
            </p:extLst>
          </p:nvPr>
        </p:nvGraphicFramePr>
        <p:xfrm>
          <a:off x="1328738" y="2080182"/>
          <a:ext cx="6616700" cy="401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Worksheet" r:id="rId4" imgW="6616700" imgH="4013200" progId="Excel.Sheet.12">
                  <p:embed/>
                </p:oleObj>
              </mc:Choice>
              <mc:Fallback>
                <p:oleObj name="Worksheet" r:id="rId4" imgW="6616700" imgH="4013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8738" y="2080182"/>
                        <a:ext cx="6616700" cy="401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62609"/>
              </p:ext>
            </p:extLst>
          </p:nvPr>
        </p:nvGraphicFramePr>
        <p:xfrm>
          <a:off x="733573" y="2595555"/>
          <a:ext cx="7856311" cy="2555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210"/>
                <a:gridCol w="714210"/>
                <a:gridCol w="714210"/>
                <a:gridCol w="743872"/>
                <a:gridCol w="684549"/>
                <a:gridCol w="714210"/>
                <a:gridCol w="714210"/>
                <a:gridCol w="714210"/>
                <a:gridCol w="714210"/>
                <a:gridCol w="714210"/>
                <a:gridCol w="714210"/>
              </a:tblGrid>
              <a:tr h="42594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Runners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Companies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Winning Teams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Prize Winnings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Runner CF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Donors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Donation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CF  Proceeds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Revenue</a:t>
                      </a:r>
                    </a:p>
                  </a:txBody>
                  <a:tcPr marL="12700" marR="12700" marT="12700" marB="0" anchor="b"/>
                </a:tc>
              </a:tr>
              <a:tr h="425942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5,575</a:t>
                      </a:r>
                    </a:p>
                  </a:txBody>
                  <a:tcPr marL="12700" marR="12700" marT="12700" marB="0" anchor="b"/>
                </a:tc>
              </a:tr>
              <a:tr h="425942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4,500</a:t>
                      </a:r>
                    </a:p>
                  </a:txBody>
                  <a:tcPr marL="12700" marR="12700" marT="12700" marB="0" anchor="b"/>
                </a:tc>
              </a:tr>
              <a:tr h="425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10,075</a:t>
                      </a:r>
                    </a:p>
                  </a:txBody>
                  <a:tcPr marL="12700" marR="12700" marT="12700" marB="0" anchor="b"/>
                </a:tc>
              </a:tr>
              <a:tr h="4259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425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5,200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19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Elephant Rock Ride/Bike for Backpacks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 Shop Foundation mission has a shared mission of feeding kids through their Bike for Backpack program. </a:t>
            </a:r>
          </a:p>
          <a:p>
            <a:r>
              <a:rPr lang="en-US" dirty="0" smtClean="0"/>
              <a:t>In 2017, committed to sponsor Marie L. Greenwood Elementary</a:t>
            </a:r>
          </a:p>
          <a:p>
            <a:r>
              <a:rPr lang="en-US" dirty="0" smtClean="0"/>
              <a:t>Committed $40,000 in 2017/18 through proceeds of a 5 day Rockies ride</a:t>
            </a:r>
          </a:p>
          <a:p>
            <a:r>
              <a:rPr lang="en-US" dirty="0" smtClean="0"/>
              <a:t>Committed $20,000 in 2018/19 Elephant Rock Ride - $20,000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61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Fundraisers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7500" lnSpcReduction="20000"/>
          </a:bodyPr>
          <a:lstStyle/>
          <a:p>
            <a:r>
              <a:rPr lang="en-US" dirty="0" smtClean="0"/>
              <a:t>Whole Foods - Donate at the Register</a:t>
            </a:r>
          </a:p>
          <a:p>
            <a:r>
              <a:rPr lang="en-US" dirty="0" err="1" smtClean="0"/>
              <a:t>Medix</a:t>
            </a:r>
            <a:r>
              <a:rPr lang="en-US" dirty="0" smtClean="0"/>
              <a:t> </a:t>
            </a:r>
            <a:r>
              <a:rPr lang="en-US" dirty="0" err="1" smtClean="0"/>
              <a:t>Cornhole</a:t>
            </a:r>
            <a:r>
              <a:rPr lang="en-US" dirty="0" smtClean="0"/>
              <a:t> Tournament</a:t>
            </a:r>
          </a:p>
          <a:p>
            <a:r>
              <a:rPr lang="en-US" dirty="0" smtClean="0"/>
              <a:t>Lamar Street Food Truck Roundup</a:t>
            </a:r>
          </a:p>
          <a:p>
            <a:r>
              <a:rPr lang="en-US" dirty="0" err="1" smtClean="0"/>
              <a:t>Spendifference</a:t>
            </a:r>
            <a:r>
              <a:rPr lang="en-US" dirty="0" smtClean="0"/>
              <a:t> Casino Night</a:t>
            </a:r>
          </a:p>
          <a:p>
            <a:r>
              <a:rPr lang="en-US" dirty="0" smtClean="0"/>
              <a:t>Patagonia Store Soup Sales</a:t>
            </a:r>
          </a:p>
          <a:p>
            <a:r>
              <a:rPr lang="en-US" dirty="0" smtClean="0"/>
              <a:t>Bubba’s 33 Restaurant Opening</a:t>
            </a:r>
          </a:p>
          <a:p>
            <a:r>
              <a:rPr lang="en-US" dirty="0" smtClean="0"/>
              <a:t>Janus Food Drive</a:t>
            </a:r>
          </a:p>
          <a:p>
            <a:r>
              <a:rPr lang="en-US" dirty="0" smtClean="0"/>
              <a:t>Top Golf Professionals Networking event</a:t>
            </a:r>
          </a:p>
          <a:p>
            <a:r>
              <a:rPr lang="en-US" dirty="0" smtClean="0"/>
              <a:t>Visa pre-paid card promotion at Customer Conference</a:t>
            </a:r>
          </a:p>
          <a:p>
            <a:r>
              <a:rPr lang="en-US" dirty="0" smtClean="0"/>
              <a:t>One Hope Wine</a:t>
            </a:r>
          </a:p>
          <a:p>
            <a:r>
              <a:rPr lang="en-US" dirty="0" smtClean="0"/>
              <a:t>Italian Car Show</a:t>
            </a:r>
          </a:p>
          <a:p>
            <a:r>
              <a:rPr lang="en-US" dirty="0" smtClean="0"/>
              <a:t>Lucille’s T-shirt contest</a:t>
            </a:r>
          </a:p>
          <a:p>
            <a:r>
              <a:rPr lang="en-US" dirty="0" smtClean="0"/>
              <a:t>QEP Resources Casual for a Cause</a:t>
            </a:r>
          </a:p>
          <a:p>
            <a:r>
              <a:rPr lang="en-US" dirty="0" smtClean="0"/>
              <a:t>Mile High 100</a:t>
            </a:r>
          </a:p>
          <a:p>
            <a:r>
              <a:rPr lang="en-US" dirty="0" smtClean="0"/>
              <a:t>Penny Harvest</a:t>
            </a:r>
          </a:p>
          <a:p>
            <a:r>
              <a:rPr lang="en-US" dirty="0" smtClean="0"/>
              <a:t>Morgan Stanley Denim Day BBQ</a:t>
            </a:r>
          </a:p>
          <a:p>
            <a:r>
              <a:rPr lang="en-US" dirty="0" err="1" smtClean="0"/>
              <a:t>Corenet</a:t>
            </a:r>
            <a:r>
              <a:rPr lang="en-US" dirty="0" smtClean="0"/>
              <a:t> Bocce Ball Tournament</a:t>
            </a:r>
          </a:p>
          <a:p>
            <a:r>
              <a:rPr lang="en-US" dirty="0" smtClean="0"/>
              <a:t>Janus Virtual Food Drive</a:t>
            </a:r>
          </a:p>
          <a:p>
            <a:r>
              <a:rPr lang="en-US" dirty="0" smtClean="0"/>
              <a:t>Carson Elementary Virtual Food Drive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316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3648</TotalTime>
  <Words>987</Words>
  <Application>Microsoft Macintosh PowerPoint</Application>
  <PresentationFormat>On-screen Show (4:3)</PresentationFormat>
  <Paragraphs>286</Paragraphs>
  <Slides>22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Perception</vt:lpstr>
      <vt:lpstr>Worksheet</vt:lpstr>
      <vt:lpstr>FFT 2018/19 Fundraising Report &amp; Plan</vt:lpstr>
      <vt:lpstr>Revenue Sources</vt:lpstr>
      <vt:lpstr>Events</vt:lpstr>
      <vt:lpstr>Rock-A-Belly</vt:lpstr>
      <vt:lpstr>Colorado Gives Day</vt:lpstr>
      <vt:lpstr>Del Frisco Golf Experience</vt:lpstr>
      <vt:lpstr>Colfax Marathon</vt:lpstr>
      <vt:lpstr>Elephant Rock Ride/Bike for Backpacks</vt:lpstr>
      <vt:lpstr>Other Fundraisers</vt:lpstr>
      <vt:lpstr>Individual Donors</vt:lpstr>
      <vt:lpstr>Corporate Donors</vt:lpstr>
      <vt:lpstr>Grants</vt:lpstr>
      <vt:lpstr>Grant Strategy</vt:lpstr>
      <vt:lpstr>Grant Strategy (cont)</vt:lpstr>
      <vt:lpstr>Board Giving</vt:lpstr>
      <vt:lpstr>2018/19 Commitments &amp; Prospects</vt:lpstr>
      <vt:lpstr>Sources of Revenue 2018/19 Goals</vt:lpstr>
      <vt:lpstr>Planning to hit our goals</vt:lpstr>
      <vt:lpstr>Other potential fundraising opportunities</vt:lpstr>
      <vt:lpstr>Other Goals</vt:lpstr>
      <vt:lpstr>Colfax Marathon</vt:lpstr>
      <vt:lpstr>Colfax Marathon Strategies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FFT 2018/19 Fundraising Report &amp; Plan</dc:title>
  <dc:creator>Jean Larkins</dc:creator>
  <cp:lastModifiedBy>Jean Larkins</cp:lastModifiedBy>
  <cp:revision>28</cp:revision>
  <dcterms:created xsi:type="dcterms:W3CDTF">2018-06-13T23:55:40Z</dcterms:created>
  <dcterms:modified xsi:type="dcterms:W3CDTF">2018-06-19T16:32:34Z</dcterms:modified>
</cp:coreProperties>
</file>