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5"/>
  </p:notesMasterIdLst>
  <p:sldIdLst>
    <p:sldId id="257" r:id="rId3"/>
    <p:sldId id="258" r:id="rId4"/>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2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9" d="100"/>
          <a:sy n="59" d="100"/>
        </p:scale>
        <p:origin x="-90" y="-282"/>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8E5EB-28C8-4321-A335-26A4FAFFDEF9}" type="datetimeFigureOut">
              <a:rPr lang="en-US" smtClean="0"/>
              <a:t>7/20/2015</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167A63-BA4A-4865-B33F-CB118EF749B1}" type="slidenum">
              <a:rPr lang="en-US" smtClean="0"/>
              <a:t>‹#›</a:t>
            </a:fld>
            <a:endParaRPr lang="en-US"/>
          </a:p>
        </p:txBody>
      </p:sp>
    </p:spTree>
    <p:extLst>
      <p:ext uri="{BB962C8B-B14F-4D97-AF65-F5344CB8AC3E}">
        <p14:creationId xmlns:p14="http://schemas.microsoft.com/office/powerpoint/2010/main" val="3919696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B2AB1A-622D-438B-8D23-BBD2974E20A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800643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CA24F7-A16B-45D9-ABE1-CA614DEE3866}" type="datetimeFigureOut">
              <a:rPr lang="en-US" smtClean="0">
                <a:solidFill>
                  <a:prstClr val="black">
                    <a:tint val="75000"/>
                  </a:prstClr>
                </a:solidFill>
              </a:rPr>
              <a:pPr/>
              <a:t>7/20/2015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42250-9F8D-42B8-A7EC-5CE65EC8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545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CA24F7-A16B-45D9-ABE1-CA614DEE3866}" type="datetimeFigureOut">
              <a:rPr lang="en-US" smtClean="0">
                <a:solidFill>
                  <a:prstClr val="black">
                    <a:tint val="75000"/>
                  </a:prstClr>
                </a:solidFill>
              </a:rPr>
              <a:pPr/>
              <a:t>7/20/2015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42250-9F8D-42B8-A7EC-5CE65EC8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758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CA24F7-A16B-45D9-ABE1-CA614DEE3866}" type="datetimeFigureOut">
              <a:rPr lang="en-US" smtClean="0">
                <a:solidFill>
                  <a:prstClr val="black">
                    <a:tint val="75000"/>
                  </a:prstClr>
                </a:solidFill>
              </a:rPr>
              <a:pPr/>
              <a:t>7/20/2015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42250-9F8D-42B8-A7EC-5CE65EC8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630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CA24F7-A16B-45D9-ABE1-CA614DEE3866}" type="datetimeFigureOut">
              <a:rPr lang="en-US" smtClean="0">
                <a:solidFill>
                  <a:prstClr val="black">
                    <a:tint val="75000"/>
                  </a:prstClr>
                </a:solidFill>
              </a:rPr>
              <a:pPr/>
              <a:t>7/20/2015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42250-9F8D-42B8-A7EC-5CE65EC8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249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CA24F7-A16B-45D9-ABE1-CA614DEE3866}" type="datetimeFigureOut">
              <a:rPr lang="en-US" smtClean="0">
                <a:solidFill>
                  <a:prstClr val="black">
                    <a:tint val="75000"/>
                  </a:prstClr>
                </a:solidFill>
              </a:rPr>
              <a:pPr/>
              <a:t>7/20/2015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42250-9F8D-42B8-A7EC-5CE65EC8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552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smtClean="0"/>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CA24F7-A16B-45D9-ABE1-CA614DEE3866}" type="datetimeFigureOut">
              <a:rPr lang="en-US" smtClean="0">
                <a:solidFill>
                  <a:prstClr val="black">
                    <a:tint val="75000"/>
                  </a:prstClr>
                </a:solidFill>
              </a:rPr>
              <a:pPr/>
              <a:t>7/20/2015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42250-9F8D-42B8-A7EC-5CE65EC8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4125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CA24F7-A16B-45D9-ABE1-CA614DEE3866}" type="datetimeFigureOut">
              <a:rPr lang="en-US" smtClean="0">
                <a:solidFill>
                  <a:prstClr val="black">
                    <a:tint val="75000"/>
                  </a:prstClr>
                </a:solidFill>
              </a:rPr>
              <a:pPr/>
              <a:t>7/20/2015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42250-9F8D-42B8-A7EC-5CE65EC8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73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CA24F7-A16B-45D9-ABE1-CA614DEE3866}" type="datetimeFigureOut">
              <a:rPr lang="en-US" smtClean="0">
                <a:solidFill>
                  <a:prstClr val="black">
                    <a:tint val="75000"/>
                  </a:prstClr>
                </a:solidFill>
              </a:rPr>
              <a:pPr/>
              <a:t>7/20/2015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F42250-9F8D-42B8-A7EC-5CE65EC8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7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CA24F7-A16B-45D9-ABE1-CA614DEE3866}" type="datetimeFigureOut">
              <a:rPr lang="en-US" smtClean="0">
                <a:solidFill>
                  <a:prstClr val="black">
                    <a:tint val="75000"/>
                  </a:prstClr>
                </a:solidFill>
              </a:rPr>
              <a:pPr/>
              <a:t>7/20/2015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F42250-9F8D-42B8-A7EC-5CE65EC8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2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A24F7-A16B-45D9-ABE1-CA614DEE3866}" type="datetimeFigureOut">
              <a:rPr lang="en-US" smtClean="0">
                <a:solidFill>
                  <a:prstClr val="black">
                    <a:tint val="75000"/>
                  </a:prstClr>
                </a:solidFill>
              </a:rPr>
              <a:pPr/>
              <a:t>7/20/2015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F42250-9F8D-42B8-A7EC-5CE65EC8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352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CA24F7-A16B-45D9-ABE1-CA614DEE3866}" type="datetimeFigureOut">
              <a:rPr lang="en-US" smtClean="0">
                <a:solidFill>
                  <a:prstClr val="black">
                    <a:tint val="75000"/>
                  </a:prstClr>
                </a:solidFill>
              </a:rPr>
              <a:pPr/>
              <a:t>7/20/2015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42250-9F8D-42B8-A7EC-5CE65EC8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51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CA24F7-A16B-45D9-ABE1-CA614DEE3866}" type="datetimeFigureOut">
              <a:rPr lang="en-US" smtClean="0">
                <a:solidFill>
                  <a:prstClr val="black">
                    <a:tint val="75000"/>
                  </a:prstClr>
                </a:solidFill>
              </a:rPr>
              <a:pPr/>
              <a:t>7/20/2015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42250-9F8D-42B8-A7EC-5CE65EC8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046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smtClean="0"/>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CA24F7-A16B-45D9-ABE1-CA614DEE3866}" type="datetimeFigureOut">
              <a:rPr lang="en-US" smtClean="0">
                <a:solidFill>
                  <a:prstClr val="black">
                    <a:tint val="75000"/>
                  </a:prstClr>
                </a:solidFill>
              </a:rPr>
              <a:pPr/>
              <a:t>7/20/2015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42250-9F8D-42B8-A7EC-5CE65EC8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81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CA24F7-A16B-45D9-ABE1-CA614DEE3866}" type="datetimeFigureOut">
              <a:rPr lang="en-US" smtClean="0">
                <a:solidFill>
                  <a:prstClr val="black">
                    <a:tint val="75000"/>
                  </a:prstClr>
                </a:solidFill>
              </a:rPr>
              <a:pPr/>
              <a:t>7/20/2015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42250-9F8D-42B8-A7EC-5CE65EC8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422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CA24F7-A16B-45D9-ABE1-CA614DEE3866}" type="datetimeFigureOut">
              <a:rPr lang="en-US" smtClean="0">
                <a:solidFill>
                  <a:prstClr val="black">
                    <a:tint val="75000"/>
                  </a:prstClr>
                </a:solidFill>
              </a:rPr>
              <a:pPr/>
              <a:t>7/20/2015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42250-9F8D-42B8-A7EC-5CE65EC8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10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smtClean="0"/>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CA24F7-A16B-45D9-ABE1-CA614DEE3866}" type="datetimeFigureOut">
              <a:rPr lang="en-US" smtClean="0">
                <a:solidFill>
                  <a:prstClr val="black">
                    <a:tint val="75000"/>
                  </a:prstClr>
                </a:solidFill>
              </a:rPr>
              <a:pPr/>
              <a:t>7/20/2015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42250-9F8D-42B8-A7EC-5CE65EC8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522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CA24F7-A16B-45D9-ABE1-CA614DEE3866}" type="datetimeFigureOut">
              <a:rPr lang="en-US" smtClean="0">
                <a:solidFill>
                  <a:prstClr val="black">
                    <a:tint val="75000"/>
                  </a:prstClr>
                </a:solidFill>
              </a:rPr>
              <a:pPr/>
              <a:t>7/20/2015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42250-9F8D-42B8-A7EC-5CE65EC8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20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CA24F7-A16B-45D9-ABE1-CA614DEE3866}" type="datetimeFigureOut">
              <a:rPr lang="en-US" smtClean="0">
                <a:solidFill>
                  <a:prstClr val="black">
                    <a:tint val="75000"/>
                  </a:prstClr>
                </a:solidFill>
              </a:rPr>
              <a:pPr/>
              <a:t>7/20/2015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F42250-9F8D-42B8-A7EC-5CE65EC8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383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CA24F7-A16B-45D9-ABE1-CA614DEE3866}" type="datetimeFigureOut">
              <a:rPr lang="en-US" smtClean="0">
                <a:solidFill>
                  <a:prstClr val="black">
                    <a:tint val="75000"/>
                  </a:prstClr>
                </a:solidFill>
              </a:rPr>
              <a:pPr/>
              <a:t>7/20/2015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F42250-9F8D-42B8-A7EC-5CE65EC8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03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A24F7-A16B-45D9-ABE1-CA614DEE3866}" type="datetimeFigureOut">
              <a:rPr lang="en-US" smtClean="0">
                <a:solidFill>
                  <a:prstClr val="black">
                    <a:tint val="75000"/>
                  </a:prstClr>
                </a:solidFill>
              </a:rPr>
              <a:pPr/>
              <a:t>7/20/2015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F42250-9F8D-42B8-A7EC-5CE65EC8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59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CA24F7-A16B-45D9-ABE1-CA614DEE3866}" type="datetimeFigureOut">
              <a:rPr lang="en-US" smtClean="0">
                <a:solidFill>
                  <a:prstClr val="black">
                    <a:tint val="75000"/>
                  </a:prstClr>
                </a:solidFill>
              </a:rPr>
              <a:pPr/>
              <a:t>7/20/2015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42250-9F8D-42B8-A7EC-5CE65EC8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418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smtClean="0"/>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CA24F7-A16B-45D9-ABE1-CA614DEE3866}" type="datetimeFigureOut">
              <a:rPr lang="en-US" smtClean="0">
                <a:solidFill>
                  <a:prstClr val="black">
                    <a:tint val="75000"/>
                  </a:prstClr>
                </a:solidFill>
              </a:rPr>
              <a:pPr/>
              <a:t>7/20/2015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42250-9F8D-42B8-A7EC-5CE65EC8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248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pPr defTabSz="827613"/>
            <a:fld id="{12CA24F7-A16B-45D9-ABE1-CA614DEE3866}" type="datetimeFigureOut">
              <a:rPr lang="en-US" smtClean="0">
                <a:solidFill>
                  <a:prstClr val="black">
                    <a:tint val="75000"/>
                  </a:prstClr>
                </a:solidFill>
              </a:rPr>
              <a:pPr defTabSz="827613"/>
              <a:t>7/20/2015</a:t>
            </a:fld>
            <a:endParaRPr lang="en-US">
              <a:solidFill>
                <a:prstClr val="black">
                  <a:tint val="75000"/>
                </a:prstClr>
              </a:solidFill>
            </a:endParaRPr>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pPr defTabSz="827613"/>
            <a:endParaRPr lang="en-US">
              <a:solidFill>
                <a:prstClr val="black">
                  <a:tint val="75000"/>
                </a:prstClr>
              </a:solidFill>
            </a:endParaRPr>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pPr defTabSz="827613"/>
            <a:fld id="{C8F42250-9F8D-42B8-A7EC-5CE65EC8625E}" type="slidenum">
              <a:rPr lang="en-US" smtClean="0">
                <a:solidFill>
                  <a:prstClr val="black">
                    <a:tint val="75000"/>
                  </a:prstClr>
                </a:solidFill>
              </a:rPr>
              <a:pPr defTabSz="827613"/>
              <a:t>‹#›</a:t>
            </a:fld>
            <a:endParaRPr lang="en-US">
              <a:solidFill>
                <a:prstClr val="black">
                  <a:tint val="75000"/>
                </a:prstClr>
              </a:solidFill>
            </a:endParaRPr>
          </a:p>
        </p:txBody>
      </p:sp>
    </p:spTree>
    <p:extLst>
      <p:ext uri="{BB962C8B-B14F-4D97-AF65-F5344CB8AC3E}">
        <p14:creationId xmlns:p14="http://schemas.microsoft.com/office/powerpoint/2010/main" val="21888169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pPr defTabSz="827613"/>
            <a:fld id="{12CA24F7-A16B-45D9-ABE1-CA614DEE3866}" type="datetimeFigureOut">
              <a:rPr lang="en-US" smtClean="0">
                <a:solidFill>
                  <a:prstClr val="black">
                    <a:tint val="75000"/>
                  </a:prstClr>
                </a:solidFill>
              </a:rPr>
              <a:pPr defTabSz="827613"/>
              <a:t>7/20/2015</a:t>
            </a:fld>
            <a:endParaRPr lang="en-US">
              <a:solidFill>
                <a:prstClr val="black">
                  <a:tint val="75000"/>
                </a:prstClr>
              </a:solidFill>
            </a:endParaRPr>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pPr defTabSz="827613"/>
            <a:endParaRPr lang="en-US">
              <a:solidFill>
                <a:prstClr val="black">
                  <a:tint val="75000"/>
                </a:prstClr>
              </a:solidFill>
            </a:endParaRPr>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pPr defTabSz="827613"/>
            <a:fld id="{C8F42250-9F8D-42B8-A7EC-5CE65EC8625E}" type="slidenum">
              <a:rPr lang="en-US" smtClean="0">
                <a:solidFill>
                  <a:prstClr val="black">
                    <a:tint val="75000"/>
                  </a:prstClr>
                </a:solidFill>
              </a:rPr>
              <a:pPr defTabSz="827613"/>
              <a:t>‹#›</a:t>
            </a:fld>
            <a:endParaRPr lang="en-US">
              <a:solidFill>
                <a:prstClr val="black">
                  <a:tint val="75000"/>
                </a:prstClr>
              </a:solidFill>
            </a:endParaRPr>
          </a:p>
        </p:txBody>
      </p:sp>
    </p:spTree>
    <p:extLst>
      <p:ext uri="{BB962C8B-B14F-4D97-AF65-F5344CB8AC3E}">
        <p14:creationId xmlns:p14="http://schemas.microsoft.com/office/powerpoint/2010/main" val="34189238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86799" y="304800"/>
            <a:ext cx="914401" cy="9144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018830"/>
            <a:r>
              <a:rPr lang="en-US" sz="1200" dirty="0">
                <a:solidFill>
                  <a:prstClr val="black"/>
                </a:solidFill>
              </a:rPr>
              <a:t>Place Postage Here</a:t>
            </a:r>
          </a:p>
        </p:txBody>
      </p:sp>
      <p:pic>
        <p:nvPicPr>
          <p:cNvPr id="33" name="Picture 2" descr="C:\Users\huntskar\Desktop\imagesCAXM6HH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43603"/>
            <a:ext cx="193516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huntskar\Desktop\imagesCA6RFZ8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164" y="5943603"/>
            <a:ext cx="195103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huntskar\Desktop\imagesCABYT4G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3" y="5943603"/>
            <a:ext cx="194694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huntskar\Desktop\imagesCAWJI74J.jpg"/>
          <p:cNvPicPr>
            <a:picLocks noChangeAspect="1" noChangeArrowheads="1"/>
          </p:cNvPicPr>
          <p:nvPr/>
        </p:nvPicPr>
        <p:blipFill rotWithShape="1">
          <a:blip r:embed="rId5">
            <a:extLst>
              <a:ext uri="{28A0092B-C50C-407E-A947-70E740481C1C}">
                <a14:useLocalDpi xmlns:a14="http://schemas.microsoft.com/office/drawing/2010/main" val="0"/>
              </a:ext>
            </a:extLst>
          </a:blip>
          <a:srcRect l="5278" t="6343" r="4531" b="5598"/>
          <a:stretch/>
        </p:blipFill>
        <p:spPr bwMode="auto">
          <a:xfrm>
            <a:off x="3886201" y="5943603"/>
            <a:ext cx="213359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huntskar\Desktop\imagesCARORBYV.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6746" y="5943603"/>
            <a:ext cx="2091655" cy="1828800"/>
          </a:xfrm>
          <a:prstGeom prst="rect">
            <a:avLst/>
          </a:prstGeom>
          <a:noFill/>
          <a:extLst>
            <a:ext uri="{909E8E84-426E-40DD-AFC4-6F175D3DCCD1}">
              <a14:hiddenFill xmlns:a14="http://schemas.microsoft.com/office/drawing/2010/main">
                <a:solidFill>
                  <a:srgbClr val="FFFFFF"/>
                </a:solidFill>
              </a14:hiddenFill>
            </a:ext>
          </a:extLst>
        </p:spPr>
      </p:pic>
      <p:sp>
        <p:nvSpPr>
          <p:cNvPr id="38" name="Flowchart: Manual Input 37"/>
          <p:cNvSpPr/>
          <p:nvPr/>
        </p:nvSpPr>
        <p:spPr>
          <a:xfrm flipH="1">
            <a:off x="-1" y="2133602"/>
            <a:ext cx="1935162" cy="3810000"/>
          </a:xfrm>
          <a:prstGeom prst="flowChartManualInput">
            <a:avLst/>
          </a:prstGeom>
          <a:gradFill flip="none" rotWithShape="1">
            <a:gsLst>
              <a:gs pos="75000">
                <a:srgbClr val="F8DABA">
                  <a:lumMod val="100000"/>
                </a:srgbClr>
              </a:gs>
              <a:gs pos="0">
                <a:schemeClr val="accent2">
                  <a:lumMod val="26000"/>
                  <a:lumOff val="74000"/>
                  <a:alpha val="8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830"/>
            <a:endParaRPr lang="en-US" sz="2000">
              <a:solidFill>
                <a:prstClr val="white"/>
              </a:solidFill>
            </a:endParaRPr>
          </a:p>
        </p:txBody>
      </p:sp>
      <p:sp>
        <p:nvSpPr>
          <p:cNvPr id="39" name="Flowchart: Manual Input 38"/>
          <p:cNvSpPr/>
          <p:nvPr/>
        </p:nvSpPr>
        <p:spPr>
          <a:xfrm flipH="1">
            <a:off x="1436557" y="2715904"/>
            <a:ext cx="1951039" cy="3200400"/>
          </a:xfrm>
          <a:prstGeom prst="flowChartManualInput">
            <a:avLst/>
          </a:prstGeom>
          <a:gradFill>
            <a:gsLst>
              <a:gs pos="23000">
                <a:srgbClr val="F8DABA"/>
              </a:gs>
              <a:gs pos="72000">
                <a:srgbClr val="F6F8B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830"/>
            <a:endParaRPr lang="en-US" sz="2000">
              <a:solidFill>
                <a:prstClr val="white"/>
              </a:solidFill>
            </a:endParaRPr>
          </a:p>
        </p:txBody>
      </p:sp>
      <p:sp>
        <p:nvSpPr>
          <p:cNvPr id="40" name="Flowchart: Manual Input 39"/>
          <p:cNvSpPr/>
          <p:nvPr/>
        </p:nvSpPr>
        <p:spPr>
          <a:xfrm flipH="1">
            <a:off x="2827752" y="3200401"/>
            <a:ext cx="2299462" cy="2715903"/>
          </a:xfrm>
          <a:prstGeom prst="flowChartManualInput">
            <a:avLst/>
          </a:prstGeom>
          <a:gradFill>
            <a:gsLst>
              <a:gs pos="61000">
                <a:srgbClr val="F6F8B2"/>
              </a:gs>
              <a:gs pos="100000">
                <a:schemeClr val="accent3">
                  <a:lumMod val="20000"/>
                  <a:lumOff val="8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830"/>
            <a:endParaRPr lang="en-US" sz="2000">
              <a:solidFill>
                <a:prstClr val="white"/>
              </a:solidFill>
            </a:endParaRPr>
          </a:p>
        </p:txBody>
      </p:sp>
      <p:sp>
        <p:nvSpPr>
          <p:cNvPr id="41" name="Flowchart: Manual Input 40"/>
          <p:cNvSpPr/>
          <p:nvPr/>
        </p:nvSpPr>
        <p:spPr>
          <a:xfrm>
            <a:off x="5127214" y="3200401"/>
            <a:ext cx="1946943" cy="2729552"/>
          </a:xfrm>
          <a:prstGeom prst="flowChartManualInput">
            <a:avLst/>
          </a:prstGeom>
          <a:gradFill flip="none" rotWithShape="1">
            <a:gsLst>
              <a:gs pos="100000">
                <a:schemeClr val="accent1">
                  <a:lumMod val="20000"/>
                  <a:lumOff val="80000"/>
                </a:schemeClr>
              </a:gs>
              <a:gs pos="18000">
                <a:schemeClr val="accent3">
                  <a:lumMod val="20000"/>
                  <a:lumOff val="80000"/>
                </a:schemeClr>
              </a:gs>
              <a:gs pos="100000">
                <a:schemeClr val="accent3">
                  <a:lumMod val="60000"/>
                  <a:lumOff val="40000"/>
                </a:schemeClr>
              </a:gs>
              <a:gs pos="93000">
                <a:schemeClr val="accent3">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830"/>
            <a:endParaRPr lang="en-US" sz="2000">
              <a:solidFill>
                <a:prstClr val="white"/>
              </a:solidFill>
            </a:endParaRPr>
          </a:p>
        </p:txBody>
      </p:sp>
      <p:sp>
        <p:nvSpPr>
          <p:cNvPr id="42" name="Flowchart: Manual Input 41"/>
          <p:cNvSpPr/>
          <p:nvPr/>
        </p:nvSpPr>
        <p:spPr>
          <a:xfrm>
            <a:off x="6910812" y="2572604"/>
            <a:ext cx="1834189" cy="3370996"/>
          </a:xfrm>
          <a:prstGeom prst="flowChartManualInput">
            <a:avLst/>
          </a:prstGeom>
          <a:gradFill>
            <a:gsLst>
              <a:gs pos="95000">
                <a:schemeClr val="accent1">
                  <a:lumMod val="60000"/>
                  <a:lumOff val="40000"/>
                </a:schemeClr>
              </a:gs>
              <a:gs pos="8000">
                <a:schemeClr val="accent3">
                  <a:lumMod val="40000"/>
                  <a:lumOff val="60000"/>
                </a:schemeClr>
              </a:gs>
              <a:gs pos="85000">
                <a:schemeClr val="accent1">
                  <a:lumMod val="40000"/>
                  <a:lumOff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830"/>
            <a:endParaRPr lang="en-US" sz="2000">
              <a:solidFill>
                <a:prstClr val="white"/>
              </a:solidFill>
            </a:endParaRPr>
          </a:p>
        </p:txBody>
      </p:sp>
      <p:sp>
        <p:nvSpPr>
          <p:cNvPr id="44" name="Flowchart: Manual Input 43"/>
          <p:cNvSpPr/>
          <p:nvPr/>
        </p:nvSpPr>
        <p:spPr>
          <a:xfrm>
            <a:off x="8411775" y="1916371"/>
            <a:ext cx="1646626" cy="3999933"/>
          </a:xfrm>
          <a:prstGeom prst="flowChartManualInput">
            <a:avLst/>
          </a:prstGeom>
          <a:gradFill flip="none" rotWithShape="1">
            <a:gsLst>
              <a:gs pos="100000">
                <a:schemeClr val="accent1">
                  <a:lumMod val="20000"/>
                  <a:lumOff val="80000"/>
                </a:schemeClr>
              </a:gs>
              <a:gs pos="29000">
                <a:schemeClr val="accent1">
                  <a:lumMod val="40000"/>
                  <a:lumOff val="60000"/>
                </a:schemeClr>
              </a:gs>
              <a:gs pos="97000">
                <a:schemeClr val="accent1">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830"/>
            <a:endParaRPr lang="en-US" sz="2000">
              <a:solidFill>
                <a:prstClr val="white"/>
              </a:solidFill>
            </a:endParaRPr>
          </a:p>
        </p:txBody>
      </p:sp>
      <p:cxnSp>
        <p:nvCxnSpPr>
          <p:cNvPr id="48" name="Straight Connector 47"/>
          <p:cNvCxnSpPr/>
          <p:nvPr/>
        </p:nvCxnSpPr>
        <p:spPr>
          <a:xfrm>
            <a:off x="1" y="5943601"/>
            <a:ext cx="10058402" cy="1"/>
          </a:xfrm>
          <a:prstGeom prst="line">
            <a:avLst/>
          </a:prstGeom>
          <a:ln w="76200"/>
        </p:spPr>
        <p:style>
          <a:lnRef idx="3">
            <a:schemeClr val="dk1"/>
          </a:lnRef>
          <a:fillRef idx="0">
            <a:schemeClr val="dk1"/>
          </a:fillRef>
          <a:effectRef idx="2">
            <a:schemeClr val="dk1"/>
          </a:effectRef>
          <a:fontRef idx="minor">
            <a:schemeClr val="tx1"/>
          </a:fontRef>
        </p:style>
      </p:cxnSp>
      <p:pic>
        <p:nvPicPr>
          <p:cNvPr id="49" name="Picture 7" descr="C:\Users\huntskar\Desktop\untitled7.png"/>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66075" y="370822"/>
            <a:ext cx="3138172" cy="1244845"/>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44"/>
          <p:cNvSpPr txBox="1"/>
          <p:nvPr/>
        </p:nvSpPr>
        <p:spPr>
          <a:xfrm>
            <a:off x="134352" y="3169471"/>
            <a:ext cx="3138172" cy="2431435"/>
          </a:xfrm>
          <a:prstGeom prst="rect">
            <a:avLst/>
          </a:prstGeom>
          <a:solidFill>
            <a:schemeClr val="bg1"/>
          </a:solidFill>
          <a:ln w="63500">
            <a:gradFill flip="none" rotWithShape="1">
              <a:gsLst>
                <a:gs pos="0">
                  <a:schemeClr val="accent2">
                    <a:lumMod val="20000"/>
                    <a:lumOff val="80000"/>
                  </a:schemeClr>
                </a:gs>
                <a:gs pos="50000">
                  <a:srgbClr val="F8DABA"/>
                </a:gs>
                <a:gs pos="85000">
                  <a:srgbClr val="F6F8B2"/>
                </a:gs>
              </a:gsLst>
              <a:lin ang="0" scaled="1"/>
              <a:tileRect/>
            </a:gra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1018830"/>
            <a:r>
              <a:rPr lang="en-US" sz="2000" b="1" dirty="0">
                <a:gradFill flip="none" rotWithShape="1">
                  <a:gsLst>
                    <a:gs pos="37000">
                      <a:srgbClr val="ED8277"/>
                    </a:gs>
                    <a:gs pos="100000">
                      <a:srgbClr val="FFC000"/>
                    </a:gs>
                  </a:gsLst>
                  <a:lin ang="0" scaled="1"/>
                  <a:tileRect/>
                </a:gradFill>
                <a:latin typeface="Humanst521 BT" panose="020B0802020204020204" pitchFamily="34" charset="0"/>
                <a:ea typeface="Times New Roman" panose="02020603050405020304" pitchFamily="18" charset="0"/>
                <a:cs typeface="Times New Roman" panose="02020603050405020304" pitchFamily="18" charset="0"/>
              </a:rPr>
              <a:t>The Problem</a:t>
            </a:r>
          </a:p>
          <a:p>
            <a:pPr defTabSz="1018830"/>
            <a:endParaRPr lang="en-US" sz="1200" dirty="0">
              <a:solidFill>
                <a:prstClr val="black"/>
              </a:solidFill>
              <a:latin typeface="Times New Roman" panose="02020603050405020304" pitchFamily="18" charset="0"/>
              <a:ea typeface="Times New Roman" panose="02020603050405020304" pitchFamily="18" charset="0"/>
            </a:endParaRPr>
          </a:p>
          <a:p>
            <a:pPr defTabSz="1018830"/>
            <a:r>
              <a:rPr lang="en-US" sz="1500" dirty="0" smtClean="0">
                <a:solidFill>
                  <a:srgbClr val="000000"/>
                </a:solidFill>
                <a:latin typeface="HelveticaNeueLT Std Cn" panose="020B0706030502030204" pitchFamily="34" charset="0"/>
                <a:ea typeface="Times New Roman" panose="02020603050405020304" pitchFamily="18" charset="0"/>
                <a:cs typeface="Times New Roman" panose="02020603050405020304" pitchFamily="18" charset="0"/>
              </a:rPr>
              <a:t>Kids in Denver are Hungry! More </a:t>
            </a:r>
            <a:r>
              <a:rPr lang="en-US" sz="1500" dirty="0">
                <a:solidFill>
                  <a:srgbClr val="000000"/>
                </a:solidFill>
                <a:latin typeface="HelveticaNeueLT Std Cn" panose="020B0706030502030204" pitchFamily="34" charset="0"/>
                <a:ea typeface="Times New Roman" panose="02020603050405020304" pitchFamily="18" charset="0"/>
                <a:cs typeface="Times New Roman" panose="02020603050405020304" pitchFamily="18" charset="0"/>
              </a:rPr>
              <a:t>than 26,000 students within Denver Public Schools live in low-income families.  These families rely on federally funded school breakfast and lunch programs as their main nutritional meals.  On the weekends, food is scarce and many of these students go without.  </a:t>
            </a:r>
            <a:endParaRPr lang="en-US" sz="1200" dirty="0">
              <a:solidFill>
                <a:prstClr val="black"/>
              </a:solidFill>
              <a:latin typeface="Times New Roman" panose="02020603050405020304" pitchFamily="18" charset="0"/>
              <a:ea typeface="Times New Roman" panose="02020603050405020304" pitchFamily="18" charset="0"/>
            </a:endParaRPr>
          </a:p>
        </p:txBody>
      </p:sp>
      <p:sp>
        <p:nvSpPr>
          <p:cNvPr id="52" name="TextBox 42"/>
          <p:cNvSpPr txBox="1"/>
          <p:nvPr/>
        </p:nvSpPr>
        <p:spPr>
          <a:xfrm>
            <a:off x="3482893" y="3169471"/>
            <a:ext cx="3123565" cy="2431435"/>
          </a:xfrm>
          <a:prstGeom prst="rect">
            <a:avLst/>
          </a:prstGeom>
          <a:solidFill>
            <a:schemeClr val="bg1"/>
          </a:solidFill>
          <a:ln w="63500">
            <a:gradFill flip="none" rotWithShape="1">
              <a:gsLst>
                <a:gs pos="0">
                  <a:srgbClr val="F6F8B2"/>
                </a:gs>
                <a:gs pos="62000">
                  <a:schemeClr val="accent3">
                    <a:lumMod val="20000"/>
                    <a:lumOff val="80000"/>
                  </a:schemeClr>
                </a:gs>
                <a:gs pos="98000">
                  <a:schemeClr val="accent3">
                    <a:lumMod val="60000"/>
                    <a:lumOff val="40000"/>
                  </a:schemeClr>
                </a:gs>
              </a:gsLst>
              <a:lin ang="0" scaled="1"/>
              <a:tileRect/>
            </a:gra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1018830"/>
            <a:r>
              <a:rPr lang="en-US" sz="2000" b="1" dirty="0">
                <a:gradFill flip="none" rotWithShape="1">
                  <a:gsLst>
                    <a:gs pos="0">
                      <a:srgbClr val="FFFF00"/>
                    </a:gs>
                    <a:gs pos="61000">
                      <a:srgbClr val="92D050"/>
                    </a:gs>
                    <a:gs pos="100000">
                      <a:schemeClr val="accent1">
                        <a:shade val="100000"/>
                        <a:satMod val="115000"/>
                      </a:schemeClr>
                    </a:gs>
                  </a:gsLst>
                  <a:lin ang="0" scaled="1"/>
                  <a:tileRect/>
                </a:gradFill>
                <a:latin typeface="Humanst521 BT" panose="020B0802020204020204" pitchFamily="34" charset="0"/>
                <a:ea typeface="Times New Roman" panose="02020603050405020304" pitchFamily="18" charset="0"/>
                <a:cs typeface="Times New Roman" panose="02020603050405020304" pitchFamily="18" charset="0"/>
              </a:rPr>
              <a:t>Our Approach</a:t>
            </a:r>
            <a:endParaRPr lang="en-US" sz="1200" dirty="0">
              <a:gradFill flip="none" rotWithShape="1">
                <a:gsLst>
                  <a:gs pos="0">
                    <a:srgbClr val="FFFF00"/>
                  </a:gs>
                  <a:gs pos="61000">
                    <a:srgbClr val="92D050"/>
                  </a:gs>
                  <a:gs pos="100000">
                    <a:schemeClr val="accent1">
                      <a:shade val="100000"/>
                      <a:satMod val="115000"/>
                    </a:schemeClr>
                  </a:gs>
                </a:gsLst>
                <a:lin ang="0" scaled="1"/>
                <a:tileRect/>
              </a:gradFill>
              <a:latin typeface="Times New Roman" panose="02020603050405020304" pitchFamily="18" charset="0"/>
              <a:ea typeface="Times New Roman" panose="02020603050405020304" pitchFamily="18" charset="0"/>
            </a:endParaRPr>
          </a:p>
          <a:p>
            <a:pPr defTabSz="1018830"/>
            <a:r>
              <a:rPr lang="en-US" sz="1200" dirty="0">
                <a:solidFill>
                  <a:prstClr val="black"/>
                </a:solidFill>
                <a:latin typeface="Humanst521 BT" panose="020B0802020204020204" pitchFamily="34" charset="0"/>
                <a:ea typeface="Times New Roman" panose="02020603050405020304" pitchFamily="18" charset="0"/>
              </a:rPr>
              <a:t> </a:t>
            </a:r>
            <a:endParaRPr lang="en-US" sz="1200" dirty="0">
              <a:solidFill>
                <a:prstClr val="black"/>
              </a:solidFill>
              <a:latin typeface="Times New Roman" panose="02020603050405020304" pitchFamily="18" charset="0"/>
              <a:ea typeface="Times New Roman" panose="02020603050405020304" pitchFamily="18" charset="0"/>
            </a:endParaRPr>
          </a:p>
          <a:p>
            <a:pPr defTabSz="1018830"/>
            <a:r>
              <a:rPr lang="en-US" sz="1500" dirty="0">
                <a:solidFill>
                  <a:srgbClr val="000000"/>
                </a:solidFill>
                <a:latin typeface="HelveticaNeueLT Std Cn" panose="020B0706030502030204" pitchFamily="34" charset="0"/>
                <a:ea typeface="Times New Roman" panose="02020603050405020304" pitchFamily="18" charset="0"/>
                <a:cs typeface="Times New Roman" panose="02020603050405020304" pitchFamily="18" charset="0"/>
              </a:rPr>
              <a:t>Food For Thought is a 501 (c) (3) non-profit organization dedicated to providing food to needy kids.  Food </a:t>
            </a:r>
            <a:r>
              <a:rPr lang="en-US" sz="1500" dirty="0" smtClean="0">
                <a:solidFill>
                  <a:srgbClr val="000000"/>
                </a:solidFill>
                <a:latin typeface="HelveticaNeueLT Std Cn" panose="020B0706030502030204" pitchFamily="34" charset="0"/>
                <a:ea typeface="Times New Roman" panose="02020603050405020304" pitchFamily="18" charset="0"/>
                <a:cs typeface="Times New Roman" panose="02020603050405020304" pitchFamily="18" charset="0"/>
              </a:rPr>
              <a:t>for Thought – Denver uses </a:t>
            </a:r>
            <a:r>
              <a:rPr lang="en-US" sz="1500" dirty="0">
                <a:solidFill>
                  <a:srgbClr val="000000"/>
                </a:solidFill>
                <a:latin typeface="HelveticaNeueLT Std Cn" panose="020B0706030502030204" pitchFamily="34" charset="0"/>
                <a:ea typeface="Times New Roman" panose="02020603050405020304" pitchFamily="18" charset="0"/>
                <a:cs typeface="Times New Roman" panose="02020603050405020304" pitchFamily="18" charset="0"/>
              </a:rPr>
              <a:t>collected donations and buys food which is </a:t>
            </a:r>
            <a:r>
              <a:rPr lang="en-US" sz="1500" dirty="0" smtClean="0">
                <a:solidFill>
                  <a:srgbClr val="000000"/>
                </a:solidFill>
                <a:latin typeface="HelveticaNeueLT Std Cn" panose="020B0706030502030204" pitchFamily="34" charset="0"/>
                <a:ea typeface="Times New Roman" panose="02020603050405020304" pitchFamily="18" charset="0"/>
                <a:cs typeface="Times New Roman" panose="02020603050405020304" pitchFamily="18" charset="0"/>
              </a:rPr>
              <a:t>then </a:t>
            </a:r>
            <a:r>
              <a:rPr lang="en-US" sz="1500" dirty="0">
                <a:solidFill>
                  <a:srgbClr val="000000"/>
                </a:solidFill>
                <a:latin typeface="HelveticaNeueLT Std Cn" panose="020B0706030502030204" pitchFamily="34" charset="0"/>
                <a:ea typeface="Times New Roman" panose="02020603050405020304" pitchFamily="18" charset="0"/>
                <a:cs typeface="Times New Roman" panose="02020603050405020304" pitchFamily="18" charset="0"/>
              </a:rPr>
              <a:t>packaged into “</a:t>
            </a:r>
            <a:r>
              <a:rPr lang="en-US" sz="1500" dirty="0" err="1">
                <a:solidFill>
                  <a:srgbClr val="000000"/>
                </a:solidFill>
                <a:latin typeface="HelveticaNeueLT Std Cn" panose="020B0706030502030204" pitchFamily="34" charset="0"/>
                <a:ea typeface="Times New Roman" panose="02020603050405020304" pitchFamily="18" charset="0"/>
                <a:cs typeface="Times New Roman" panose="02020603050405020304" pitchFamily="18" charset="0"/>
              </a:rPr>
              <a:t>PowerSacks</a:t>
            </a:r>
            <a:r>
              <a:rPr lang="en-US" sz="1500" dirty="0">
                <a:solidFill>
                  <a:srgbClr val="000000"/>
                </a:solidFill>
                <a:latin typeface="HelveticaNeueLT Std Cn" panose="020B0706030502030204" pitchFamily="34" charset="0"/>
                <a:ea typeface="Times New Roman" panose="02020603050405020304" pitchFamily="18" charset="0"/>
                <a:cs typeface="Times New Roman" panose="02020603050405020304" pitchFamily="18" charset="0"/>
              </a:rPr>
              <a:t>” that are </a:t>
            </a:r>
            <a:r>
              <a:rPr lang="en-US" sz="1500" dirty="0" smtClean="0">
                <a:solidFill>
                  <a:srgbClr val="000000"/>
                </a:solidFill>
                <a:latin typeface="HelveticaNeueLT Std Cn" panose="020B0706030502030204" pitchFamily="34" charset="0"/>
                <a:ea typeface="Times New Roman" panose="02020603050405020304" pitchFamily="18" charset="0"/>
                <a:cs typeface="Times New Roman" panose="02020603050405020304" pitchFamily="18" charset="0"/>
              </a:rPr>
              <a:t>delivered to schools </a:t>
            </a:r>
            <a:r>
              <a:rPr lang="en-US" sz="1500" dirty="0">
                <a:solidFill>
                  <a:srgbClr val="000000"/>
                </a:solidFill>
                <a:latin typeface="HelveticaNeueLT Std Cn" panose="020B0706030502030204" pitchFamily="34" charset="0"/>
                <a:ea typeface="Times New Roman" panose="02020603050405020304" pitchFamily="18" charset="0"/>
                <a:cs typeface="Times New Roman" panose="02020603050405020304" pitchFamily="18" charset="0"/>
              </a:rPr>
              <a:t>in need and distributed to classrooms </a:t>
            </a:r>
            <a:r>
              <a:rPr lang="en-US" sz="1500" dirty="0" smtClean="0">
                <a:solidFill>
                  <a:srgbClr val="000000"/>
                </a:solidFill>
                <a:latin typeface="HelveticaNeueLT Std Cn" panose="020B0706030502030204" pitchFamily="34" charset="0"/>
                <a:ea typeface="Times New Roman" panose="02020603050405020304" pitchFamily="18" charset="0"/>
                <a:cs typeface="Times New Roman" panose="02020603050405020304" pitchFamily="18" charset="0"/>
              </a:rPr>
              <a:t>full of kids.</a:t>
            </a:r>
            <a:endParaRPr lang="en-US" sz="1200" dirty="0">
              <a:solidFill>
                <a:prstClr val="black"/>
              </a:solidFill>
              <a:latin typeface="Times New Roman" panose="02020603050405020304" pitchFamily="18" charset="0"/>
              <a:ea typeface="Times New Roman" panose="02020603050405020304" pitchFamily="18" charset="0"/>
            </a:endParaRPr>
          </a:p>
        </p:txBody>
      </p:sp>
      <p:sp>
        <p:nvSpPr>
          <p:cNvPr id="53" name="TextBox 46"/>
          <p:cNvSpPr txBox="1"/>
          <p:nvPr/>
        </p:nvSpPr>
        <p:spPr>
          <a:xfrm>
            <a:off x="6794615" y="3169469"/>
            <a:ext cx="3069590" cy="2431435"/>
          </a:xfrm>
          <a:prstGeom prst="rect">
            <a:avLst/>
          </a:prstGeom>
          <a:ln w="63500">
            <a:gradFill flip="none" rotWithShape="1">
              <a:gsLst>
                <a:gs pos="0">
                  <a:schemeClr val="accent3">
                    <a:lumMod val="60000"/>
                    <a:lumOff val="40000"/>
                  </a:schemeClr>
                </a:gs>
                <a:gs pos="53000">
                  <a:schemeClr val="accent1">
                    <a:lumMod val="60000"/>
                    <a:lumOff val="40000"/>
                  </a:schemeClr>
                </a:gs>
                <a:gs pos="87000">
                  <a:schemeClr val="accent1">
                    <a:lumMod val="20000"/>
                    <a:lumOff val="80000"/>
                  </a:schemeClr>
                </a:gs>
              </a:gsLst>
              <a:lin ang="0" scaled="1"/>
              <a:tileRect/>
            </a:gra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1018830"/>
            <a:r>
              <a:rPr lang="en-US" sz="2000" b="1" dirty="0">
                <a:gradFill>
                  <a:gsLst>
                    <a:gs pos="0">
                      <a:schemeClr val="accent3">
                        <a:lumMod val="60000"/>
                        <a:lumOff val="40000"/>
                      </a:schemeClr>
                    </a:gs>
                    <a:gs pos="55000">
                      <a:schemeClr val="accent1">
                        <a:lumMod val="60000"/>
                        <a:lumOff val="40000"/>
                      </a:schemeClr>
                    </a:gs>
                    <a:gs pos="100000">
                      <a:srgbClr val="0070C0"/>
                    </a:gs>
                  </a:gsLst>
                  <a:lin ang="0" scaled="1"/>
                </a:gradFill>
                <a:latin typeface="Humanst521 BT" panose="020B0802020204020204" pitchFamily="34" charset="0"/>
                <a:ea typeface="Times New Roman" panose="02020603050405020304" pitchFamily="18" charset="0"/>
                <a:cs typeface="Times New Roman" panose="02020603050405020304" pitchFamily="18" charset="0"/>
              </a:rPr>
              <a:t>Our Impact</a:t>
            </a:r>
          </a:p>
          <a:p>
            <a:pPr defTabSz="1018830"/>
            <a:endParaRPr lang="en-US" sz="1200" dirty="0">
              <a:solidFill>
                <a:prstClr val="black"/>
              </a:solidFill>
              <a:latin typeface="Times New Roman" panose="02020603050405020304" pitchFamily="18" charset="0"/>
              <a:ea typeface="Times New Roman" panose="02020603050405020304" pitchFamily="18" charset="0"/>
            </a:endParaRPr>
          </a:p>
          <a:p>
            <a:pPr defTabSz="1018830"/>
            <a:r>
              <a:rPr lang="en-US" sz="1500" dirty="0">
                <a:solidFill>
                  <a:srgbClr val="000000"/>
                </a:solidFill>
                <a:latin typeface="HelveticaNeueLT Std Cn" panose="020B0706030502030204" pitchFamily="34" charset="0"/>
                <a:ea typeface="Times New Roman" panose="02020603050405020304" pitchFamily="18" charset="0"/>
                <a:cs typeface="Times New Roman" panose="02020603050405020304" pitchFamily="18" charset="0"/>
              </a:rPr>
              <a:t>Each </a:t>
            </a:r>
            <a:r>
              <a:rPr lang="en-US" sz="1500" dirty="0" err="1">
                <a:solidFill>
                  <a:srgbClr val="000000"/>
                </a:solidFill>
                <a:latin typeface="HelveticaNeueLT Std Cn" panose="020B0706030502030204" pitchFamily="34" charset="0"/>
                <a:ea typeface="Times New Roman" panose="02020603050405020304" pitchFamily="18" charset="0"/>
                <a:cs typeface="Times New Roman" panose="02020603050405020304" pitchFamily="18" charset="0"/>
              </a:rPr>
              <a:t>PowerSack</a:t>
            </a:r>
            <a:r>
              <a:rPr lang="en-US" sz="1500" dirty="0">
                <a:solidFill>
                  <a:srgbClr val="000000"/>
                </a:solidFill>
                <a:latin typeface="HelveticaNeueLT Std Cn" panose="020B0706030502030204" pitchFamily="34" charset="0"/>
                <a:ea typeface="Times New Roman" panose="02020603050405020304" pitchFamily="18" charset="0"/>
                <a:cs typeface="Times New Roman" panose="02020603050405020304" pitchFamily="18" charset="0"/>
              </a:rPr>
              <a:t> delivered is filled with nutritious, non-perishable goods in a quantity that will feed a family of </a:t>
            </a:r>
            <a:r>
              <a:rPr lang="en-US" sz="1500" dirty="0" smtClean="0">
                <a:solidFill>
                  <a:srgbClr val="000000"/>
                </a:solidFill>
                <a:latin typeface="HelveticaNeueLT Std Cn" panose="020B0706030502030204" pitchFamily="34" charset="0"/>
                <a:ea typeface="Times New Roman" panose="02020603050405020304" pitchFamily="18" charset="0"/>
                <a:cs typeface="Times New Roman" panose="02020603050405020304" pitchFamily="18" charset="0"/>
              </a:rPr>
              <a:t>four, two meals, over the </a:t>
            </a:r>
            <a:r>
              <a:rPr lang="en-US" sz="1500" dirty="0">
                <a:solidFill>
                  <a:srgbClr val="000000"/>
                </a:solidFill>
                <a:latin typeface="HelveticaNeueLT Std Cn" panose="020B0706030502030204" pitchFamily="34" charset="0"/>
                <a:ea typeface="Times New Roman" panose="02020603050405020304" pitchFamily="18" charset="0"/>
                <a:cs typeface="Times New Roman" panose="02020603050405020304" pitchFamily="18" charset="0"/>
              </a:rPr>
              <a:t>weekend.  These </a:t>
            </a:r>
            <a:r>
              <a:rPr lang="en-US" sz="1500" dirty="0" err="1">
                <a:solidFill>
                  <a:srgbClr val="000000"/>
                </a:solidFill>
                <a:latin typeface="HelveticaNeueLT Std Cn" panose="020B0706030502030204" pitchFamily="34" charset="0"/>
                <a:ea typeface="Times New Roman" panose="02020603050405020304" pitchFamily="18" charset="0"/>
                <a:cs typeface="Times New Roman" panose="02020603050405020304" pitchFamily="18" charset="0"/>
              </a:rPr>
              <a:t>PowerSacks</a:t>
            </a:r>
            <a:r>
              <a:rPr lang="en-US" sz="1500" dirty="0">
                <a:solidFill>
                  <a:srgbClr val="000000"/>
                </a:solidFill>
                <a:latin typeface="HelveticaNeueLT Std Cn" panose="020B0706030502030204" pitchFamily="34" charset="0"/>
                <a:ea typeface="Times New Roman" panose="02020603050405020304" pitchFamily="18" charset="0"/>
                <a:cs typeface="Times New Roman" panose="02020603050405020304" pitchFamily="18" charset="0"/>
              </a:rPr>
              <a:t> go a long way to keeping Denver children fed, and sets the stage for them to learn when back in the classroom on </a:t>
            </a:r>
            <a:r>
              <a:rPr lang="en-US" sz="1500" dirty="0" smtClean="0">
                <a:solidFill>
                  <a:srgbClr val="000000"/>
                </a:solidFill>
                <a:latin typeface="HelveticaNeueLT Std Cn" panose="020B0706030502030204" pitchFamily="34" charset="0"/>
                <a:ea typeface="Times New Roman" panose="02020603050405020304" pitchFamily="18" charset="0"/>
                <a:cs typeface="Times New Roman" panose="02020603050405020304" pitchFamily="18" charset="0"/>
              </a:rPr>
              <a:t>Monday!</a:t>
            </a:r>
            <a:endParaRPr lang="en-US" sz="12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0802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Image result for cans of f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
            <a:ext cx="5272983" cy="3886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frommidwives.files.wordpress.com/2010/10/hands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8301" y="3886201"/>
            <a:ext cx="5280100" cy="38862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062" y="-30417"/>
            <a:ext cx="5297045" cy="3916620"/>
          </a:xfrm>
          <a:prstGeom prst="rect">
            <a:avLst/>
          </a:prstGeom>
          <a:gradFill rotWithShape="1">
            <a:gsLst>
              <a:gs pos="0">
                <a:srgbClr val="9BBB59">
                  <a:shade val="51000"/>
                  <a:satMod val="130000"/>
                  <a:alpha val="39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endParaRPr lang="en-US" kern="0">
              <a:solidFill>
                <a:prstClr val="white"/>
              </a:solidFill>
            </a:endParaRPr>
          </a:p>
        </p:txBody>
      </p:sp>
      <p:sp>
        <p:nvSpPr>
          <p:cNvPr id="3" name="Rectangle 2"/>
          <p:cNvSpPr/>
          <p:nvPr/>
        </p:nvSpPr>
        <p:spPr>
          <a:xfrm>
            <a:off x="4778301" y="3886201"/>
            <a:ext cx="5280100" cy="3886200"/>
          </a:xfrm>
          <a:prstGeom prst="rect">
            <a:avLst/>
          </a:prstGeom>
          <a:gradFill rotWithShape="1">
            <a:gsLst>
              <a:gs pos="0">
                <a:srgbClr val="9BBB59">
                  <a:shade val="51000"/>
                  <a:satMod val="130000"/>
                  <a:alpha val="57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endParaRPr lang="en-US" kern="0">
              <a:solidFill>
                <a:prstClr val="white"/>
              </a:solidFill>
            </a:endParaRPr>
          </a:p>
        </p:txBody>
      </p:sp>
      <p:pic>
        <p:nvPicPr>
          <p:cNvPr id="9" name="Picture 18" descr="Image result for helping h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8302" y="5356343"/>
            <a:ext cx="5356300" cy="28973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c2.q-assets.com/images/products/p/md/md-1245_1z.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30" y="2183726"/>
            <a:ext cx="5460035" cy="21596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6126" y="638629"/>
            <a:ext cx="2183725" cy="218372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16438" y="5137039"/>
            <a:ext cx="2097296" cy="2017882"/>
          </a:xfrm>
          <a:prstGeom prst="rect">
            <a:avLst/>
          </a:prstGeom>
        </p:spPr>
      </p:pic>
      <p:sp>
        <p:nvSpPr>
          <p:cNvPr id="15" name="TextBox 3"/>
          <p:cNvSpPr txBox="1"/>
          <p:nvPr/>
        </p:nvSpPr>
        <p:spPr>
          <a:xfrm>
            <a:off x="-20052" y="75786"/>
            <a:ext cx="5320665" cy="1877181"/>
          </a:xfrm>
          <a:prstGeom prst="rect">
            <a:avLst/>
          </a:prstGeom>
          <a:noFill/>
        </p:spPr>
        <p:txBody>
          <a:bodyPr wrap="square" rtlCol="0">
            <a:spAutoFit/>
          </a:bodyPr>
          <a:lstStyle/>
          <a:p>
            <a:pPr algn="ctr" defTabSz="1018830"/>
            <a:r>
              <a:rPr lang="en-US" sz="2800" b="1" dirty="0" smtClean="0">
                <a:solidFill>
                  <a:schemeClr val="bg1"/>
                </a:solidFill>
                <a:latin typeface="Humanst521 BT" panose="020B0802020204020204" pitchFamily="34" charset="0"/>
                <a:ea typeface="Times New Roman" panose="02020603050405020304" pitchFamily="18" charset="0"/>
                <a:cs typeface="Times New Roman" panose="02020603050405020304" pitchFamily="18" charset="0"/>
              </a:rPr>
              <a:t>Donate</a:t>
            </a:r>
            <a:endParaRPr lang="en-US" sz="1200" dirty="0">
              <a:solidFill>
                <a:schemeClr val="bg1"/>
              </a:solidFill>
              <a:latin typeface="Times New Roman" panose="02020603050405020304" pitchFamily="18" charset="0"/>
              <a:ea typeface="Times New Roman" panose="02020603050405020304" pitchFamily="18" charset="0"/>
            </a:endParaRPr>
          </a:p>
          <a:p>
            <a:pPr algn="ctr" defTabSz="1018830"/>
            <a:r>
              <a:rPr lang="en-US" b="1" dirty="0">
                <a:solidFill>
                  <a:schemeClr val="accent1">
                    <a:lumMod val="75000"/>
                  </a:schemeClr>
                </a:solidFill>
                <a:latin typeface="HelveticaNeueLT Std Cn" panose="020B0706030502030204" pitchFamily="34" charset="0"/>
                <a:ea typeface="Times New Roman" panose="02020603050405020304" pitchFamily="18" charset="0"/>
              </a:rPr>
              <a:t>www.foodforthoughtdenver.org</a:t>
            </a:r>
          </a:p>
          <a:p>
            <a:pPr algn="ctr" defTabSz="1018830"/>
            <a:endParaRPr lang="en-US" sz="799" dirty="0">
              <a:solidFill>
                <a:prstClr val="black"/>
              </a:solidFill>
              <a:latin typeface="Times New Roman" panose="02020603050405020304" pitchFamily="18" charset="0"/>
              <a:ea typeface="Times New Roman" panose="02020603050405020304" pitchFamily="18" charset="0"/>
            </a:endParaRPr>
          </a:p>
          <a:p>
            <a:pPr algn="ctr" defTabSz="1018830"/>
            <a:r>
              <a:rPr lang="en-US" dirty="0">
                <a:solidFill>
                  <a:schemeClr val="bg1"/>
                </a:solidFill>
                <a:latin typeface="HelveticaNeueLT Std Cn" panose="020B0706030502030204" pitchFamily="34" charset="0"/>
                <a:ea typeface="Times New Roman" panose="02020603050405020304" pitchFamily="18" charset="0"/>
                <a:cs typeface="Times New Roman" panose="02020603050405020304" pitchFamily="18" charset="0"/>
              </a:rPr>
              <a:t>$4 is the cost of one </a:t>
            </a:r>
            <a:r>
              <a:rPr lang="en-US" dirty="0" err="1">
                <a:solidFill>
                  <a:schemeClr val="bg1"/>
                </a:solidFill>
                <a:latin typeface="HelveticaNeueLT Std Cn" panose="020B0706030502030204" pitchFamily="34" charset="0"/>
                <a:ea typeface="Times New Roman" panose="02020603050405020304" pitchFamily="18" charset="0"/>
                <a:cs typeface="Times New Roman" panose="02020603050405020304" pitchFamily="18" charset="0"/>
              </a:rPr>
              <a:t>PowerSack</a:t>
            </a:r>
            <a:endParaRPr lang="en-US" dirty="0">
              <a:solidFill>
                <a:schemeClr val="bg1"/>
              </a:solidFill>
              <a:latin typeface="HelveticaNeueLT Std Cn" panose="020B0706030502030204" pitchFamily="34" charset="0"/>
              <a:ea typeface="Times New Roman" panose="02020603050405020304" pitchFamily="18" charset="0"/>
              <a:cs typeface="Times New Roman" panose="02020603050405020304" pitchFamily="18" charset="0"/>
            </a:endParaRPr>
          </a:p>
          <a:p>
            <a:pPr algn="ctr" defTabSz="1018830"/>
            <a:endParaRPr lang="en-US" sz="799" dirty="0">
              <a:solidFill>
                <a:schemeClr val="bg1"/>
              </a:solidFill>
              <a:latin typeface="Times New Roman" panose="02020603050405020304" pitchFamily="18" charset="0"/>
              <a:ea typeface="Times New Roman" panose="02020603050405020304" pitchFamily="18" charset="0"/>
            </a:endParaRPr>
          </a:p>
          <a:p>
            <a:pPr algn="ctr" defTabSz="1018830"/>
            <a:r>
              <a:rPr lang="en-US" dirty="0">
                <a:solidFill>
                  <a:schemeClr val="bg1"/>
                </a:solidFill>
                <a:latin typeface="HelveticaNeueLT Std Cn" panose="020B0706030502030204" pitchFamily="34" charset="0"/>
                <a:ea typeface="Times New Roman" panose="02020603050405020304" pitchFamily="18" charset="0"/>
                <a:cs typeface="Times New Roman" panose="02020603050405020304" pitchFamily="18" charset="0"/>
              </a:rPr>
              <a:t>$128 is the cost to fill a child’s </a:t>
            </a:r>
            <a:r>
              <a:rPr lang="en-US" dirty="0" err="1">
                <a:solidFill>
                  <a:schemeClr val="bg1"/>
                </a:solidFill>
                <a:latin typeface="HelveticaNeueLT Std Cn" panose="020B0706030502030204" pitchFamily="34" charset="0"/>
                <a:ea typeface="Times New Roman" panose="02020603050405020304" pitchFamily="18" charset="0"/>
                <a:cs typeface="Times New Roman" panose="02020603050405020304" pitchFamily="18" charset="0"/>
              </a:rPr>
              <a:t>PowerSack</a:t>
            </a:r>
            <a:r>
              <a:rPr lang="en-US" dirty="0">
                <a:solidFill>
                  <a:schemeClr val="bg1"/>
                </a:solidFill>
                <a:latin typeface="HelveticaNeueLT Std Cn" panose="020B0706030502030204" pitchFamily="34" charset="0"/>
                <a:ea typeface="Times New Roman" panose="02020603050405020304" pitchFamily="18" charset="0"/>
                <a:cs typeface="Times New Roman" panose="02020603050405020304" pitchFamily="18" charset="0"/>
              </a:rPr>
              <a:t> for the 32 weeks of the school year </a:t>
            </a:r>
            <a:endParaRPr lang="en-US" sz="1200" dirty="0">
              <a:solidFill>
                <a:schemeClr val="bg1"/>
              </a:solidFill>
              <a:latin typeface="Times New Roman" panose="02020603050405020304" pitchFamily="18" charset="0"/>
              <a:ea typeface="Times New Roman" panose="02020603050405020304" pitchFamily="18" charset="0"/>
            </a:endParaRPr>
          </a:p>
        </p:txBody>
      </p:sp>
      <p:sp>
        <p:nvSpPr>
          <p:cNvPr id="16" name="TextBox 6"/>
          <p:cNvSpPr txBox="1"/>
          <p:nvPr/>
        </p:nvSpPr>
        <p:spPr>
          <a:xfrm>
            <a:off x="5094251" y="4059950"/>
            <a:ext cx="4724400" cy="2154179"/>
          </a:xfrm>
          <a:prstGeom prst="rect">
            <a:avLst/>
          </a:prstGeom>
          <a:noFill/>
        </p:spPr>
        <p:txBody>
          <a:bodyPr wrap="square" rtlCol="0">
            <a:spAutoFit/>
          </a:bodyPr>
          <a:lstStyle/>
          <a:p>
            <a:pPr algn="ctr" defTabSz="1018830"/>
            <a:r>
              <a:rPr lang="en-US" sz="2800" b="1" dirty="0" smtClean="0">
                <a:solidFill>
                  <a:schemeClr val="bg1"/>
                </a:solidFill>
                <a:latin typeface="Humanst521 BT" panose="020B0802020204020204" pitchFamily="34" charset="0"/>
                <a:ea typeface="Times New Roman" panose="02020603050405020304" pitchFamily="18" charset="0"/>
                <a:cs typeface="Times New Roman" panose="02020603050405020304" pitchFamily="18" charset="0"/>
              </a:rPr>
              <a:t>Volunteer</a:t>
            </a:r>
            <a:endParaRPr lang="en-US" sz="1200" dirty="0">
              <a:solidFill>
                <a:schemeClr val="bg1"/>
              </a:solidFill>
              <a:latin typeface="Times New Roman" panose="02020603050405020304" pitchFamily="18" charset="0"/>
              <a:ea typeface="Times New Roman" panose="02020603050405020304" pitchFamily="18" charset="0"/>
            </a:endParaRPr>
          </a:p>
          <a:p>
            <a:pPr algn="ctr" defTabSz="1018830"/>
            <a:r>
              <a:rPr lang="en-US" b="1" dirty="0" smtClean="0">
                <a:solidFill>
                  <a:schemeClr val="accent1">
                    <a:lumMod val="75000"/>
                  </a:schemeClr>
                </a:solidFill>
                <a:latin typeface="HelveticaNeueLT Std Cn" panose="020B0706030502030204" pitchFamily="34" charset="0"/>
                <a:ea typeface="Times New Roman" panose="02020603050405020304" pitchFamily="18" charset="0"/>
              </a:rPr>
              <a:t>www.foodforthoughtdenver.org</a:t>
            </a:r>
            <a:endParaRPr lang="en-US" b="1" dirty="0">
              <a:solidFill>
                <a:schemeClr val="accent1">
                  <a:lumMod val="75000"/>
                </a:schemeClr>
              </a:solidFill>
              <a:latin typeface="HelveticaNeueLT Std Cn" panose="020B0706030502030204" pitchFamily="34" charset="0"/>
              <a:ea typeface="Times New Roman" panose="02020603050405020304" pitchFamily="18" charset="0"/>
            </a:endParaRPr>
          </a:p>
          <a:p>
            <a:pPr algn="ctr" defTabSz="1018830"/>
            <a:endParaRPr lang="en-US" sz="799" dirty="0">
              <a:solidFill>
                <a:prstClr val="black"/>
              </a:solidFill>
              <a:latin typeface="Times New Roman" panose="02020603050405020304" pitchFamily="18" charset="0"/>
              <a:ea typeface="Times New Roman" panose="02020603050405020304" pitchFamily="18" charset="0"/>
            </a:endParaRPr>
          </a:p>
          <a:p>
            <a:pPr algn="ctr" defTabSz="1018830"/>
            <a:r>
              <a:rPr lang="en-US" b="1" dirty="0">
                <a:solidFill>
                  <a:schemeClr val="bg1"/>
                </a:solidFill>
                <a:latin typeface="HelveticaNeueLT Std Cn" panose="020B0706030502030204" pitchFamily="34" charset="0"/>
                <a:ea typeface="Times New Roman" panose="02020603050405020304" pitchFamily="18" charset="0"/>
                <a:cs typeface="Times New Roman" panose="02020603050405020304" pitchFamily="18" charset="0"/>
              </a:rPr>
              <a:t>Sign Up Today, as an individual or a group!</a:t>
            </a:r>
          </a:p>
          <a:p>
            <a:pPr algn="ctr" defTabSz="1018830"/>
            <a:endParaRPr lang="en-US" sz="799" dirty="0">
              <a:solidFill>
                <a:schemeClr val="bg1"/>
              </a:solidFill>
              <a:latin typeface="Times New Roman" panose="02020603050405020304" pitchFamily="18" charset="0"/>
              <a:ea typeface="Times New Roman" panose="02020603050405020304" pitchFamily="18" charset="0"/>
            </a:endParaRPr>
          </a:p>
          <a:p>
            <a:pPr algn="ctr" defTabSz="1018830"/>
            <a:r>
              <a:rPr lang="en-US" b="1" dirty="0">
                <a:solidFill>
                  <a:schemeClr val="bg1"/>
                </a:solidFill>
                <a:latin typeface="HelveticaNeueLT Std Cn" panose="020B0706030502030204" pitchFamily="34" charset="0"/>
                <a:ea typeface="Times New Roman" panose="02020603050405020304" pitchFamily="18" charset="0"/>
                <a:cs typeface="Times New Roman" panose="02020603050405020304" pitchFamily="18" charset="0"/>
              </a:rPr>
              <a:t>We welcome anyone who wants to get their community, their company, or their school involved in a great cause.</a:t>
            </a:r>
            <a:endParaRPr lang="en-US" sz="12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342519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180</Words>
  <Application>Microsoft Office PowerPoint</Application>
  <PresentationFormat>Custom</PresentationFormat>
  <Paragraphs>23</Paragraphs>
  <Slides>2</Slides>
  <Notes>1</Notes>
  <HiddenSlides>0</HiddenSlides>
  <MMClips>0</MMClips>
  <ScaleCrop>false</ScaleCrop>
  <HeadingPairs>
    <vt:vector size="4" baseType="variant">
      <vt:variant>
        <vt:lpstr>Theme</vt:lpstr>
      </vt:variant>
      <vt:variant>
        <vt:i4>2</vt:i4>
      </vt:variant>
      <vt:variant>
        <vt:lpstr>Slide Titles</vt:lpstr>
      </vt:variant>
      <vt:variant>
        <vt:i4>2</vt:i4>
      </vt:variant>
    </vt:vector>
  </HeadingPairs>
  <TitlesOfParts>
    <vt:vector size="4" baseType="lpstr">
      <vt:lpstr>1_Office Theme</vt:lpstr>
      <vt:lpstr>2_Office Theme</vt:lpstr>
      <vt:lpstr>PowerPoint Presentation</vt:lpstr>
      <vt:lpstr>PowerPoint Presentation</vt:lpstr>
    </vt:vector>
  </TitlesOfParts>
  <Company>Deloitte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Huntsberger, Karen</dc:creator>
  <cp:lastModifiedBy>Huntsberger, Karen M.</cp:lastModifiedBy>
  <cp:revision>3</cp:revision>
  <dcterms:created xsi:type="dcterms:W3CDTF">2015-06-17T22:52:59Z</dcterms:created>
  <dcterms:modified xsi:type="dcterms:W3CDTF">2015-07-20T19:50:57Z</dcterms:modified>
</cp:coreProperties>
</file>